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63" r:id="rId2"/>
    <p:sldId id="496" r:id="rId3"/>
    <p:sldId id="515" r:id="rId4"/>
    <p:sldId id="843" r:id="rId5"/>
    <p:sldId id="493" r:id="rId6"/>
    <p:sldId id="756" r:id="rId7"/>
    <p:sldId id="764" r:id="rId8"/>
    <p:sldId id="516" r:id="rId9"/>
    <p:sldId id="494" r:id="rId10"/>
    <p:sldId id="765" r:id="rId11"/>
    <p:sldId id="839" r:id="rId12"/>
    <p:sldId id="842" r:id="rId13"/>
    <p:sldId id="528" r:id="rId14"/>
    <p:sldId id="844" r:id="rId15"/>
    <p:sldId id="518" r:id="rId16"/>
    <p:sldId id="525" r:id="rId17"/>
    <p:sldId id="743" r:id="rId18"/>
    <p:sldId id="519" r:id="rId19"/>
    <p:sldId id="745" r:id="rId20"/>
    <p:sldId id="762" r:id="rId21"/>
    <p:sldId id="523" r:id="rId22"/>
    <p:sldId id="758" r:id="rId23"/>
    <p:sldId id="749" r:id="rId24"/>
    <p:sldId id="753" r:id="rId25"/>
    <p:sldId id="760" r:id="rId26"/>
    <p:sldId id="754" r:id="rId27"/>
    <p:sldId id="845" r:id="rId28"/>
    <p:sldId id="761" r:id="rId29"/>
    <p:sldId id="751" r:id="rId30"/>
    <p:sldId id="755" r:id="rId31"/>
    <p:sldId id="846" r:id="rId32"/>
    <p:sldId id="766" r:id="rId33"/>
    <p:sldId id="737" r:id="rId34"/>
    <p:sldId id="739" r:id="rId35"/>
    <p:sldId id="740" r:id="rId36"/>
    <p:sldId id="602" r:id="rId37"/>
    <p:sldId id="818" r:id="rId38"/>
    <p:sldId id="397" r:id="rId39"/>
    <p:sldId id="767" r:id="rId40"/>
    <p:sldId id="31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AC1B1F"/>
    <a:srgbClr val="7D99B1"/>
    <a:srgbClr val="840084"/>
    <a:srgbClr val="00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91" autoAdjust="0"/>
    <p:restoredTop sz="96405" autoAdjust="0"/>
  </p:normalViewPr>
  <p:slideViewPr>
    <p:cSldViewPr snapToGrid="0" snapToObjects="1">
      <p:cViewPr varScale="1">
        <p:scale>
          <a:sx n="213" d="100"/>
          <a:sy n="213" d="100"/>
        </p:scale>
        <p:origin x="256" y="176"/>
      </p:cViewPr>
      <p:guideLst>
        <p:guide orient="horz" pos="2160"/>
        <p:guide pos="2880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9EE9-37B9-AA4D-9689-A5CF8E0F0A2D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AD07DD-2DAB-B24F-9D76-36A2A64FCB1D}">
      <dgm:prSet phldrT="[Text]"/>
      <dgm:spPr/>
      <dgm:t>
        <a:bodyPr/>
        <a:lstStyle/>
        <a:p>
          <a:r>
            <a:rPr lang="en-US" dirty="0"/>
            <a:t>Trend Component</a:t>
          </a:r>
        </a:p>
      </dgm:t>
    </dgm:pt>
    <dgm:pt modelId="{E596E88C-9BCB-BE40-BD2D-2162E3637165}" type="parTrans" cxnId="{A614F185-FED3-AF4D-8C39-AD29981CB7DB}">
      <dgm:prSet/>
      <dgm:spPr/>
      <dgm:t>
        <a:bodyPr/>
        <a:lstStyle/>
        <a:p>
          <a:endParaRPr lang="en-US"/>
        </a:p>
      </dgm:t>
    </dgm:pt>
    <dgm:pt modelId="{4513D20B-8752-5644-8233-3AAFD3A59624}" type="sibTrans" cxnId="{A614F185-FED3-AF4D-8C39-AD29981CB7DB}">
      <dgm:prSet/>
      <dgm:spPr/>
      <dgm:t>
        <a:bodyPr/>
        <a:lstStyle/>
        <a:p>
          <a:endParaRPr lang="en-US"/>
        </a:p>
      </dgm:t>
    </dgm:pt>
    <dgm:pt modelId="{7ED4C3F2-3A92-F74B-9843-8B7EC6DB7D50}">
      <dgm:prSet phldrT="[Text]"/>
      <dgm:spPr/>
      <dgm:t>
        <a:bodyPr/>
        <a:lstStyle/>
        <a:p>
          <a:r>
            <a:rPr lang="en-US" dirty="0"/>
            <a:t>Seasonal Component</a:t>
          </a:r>
        </a:p>
      </dgm:t>
    </dgm:pt>
    <dgm:pt modelId="{3C640790-0785-B942-B764-FCECA599E14F}" type="parTrans" cxnId="{E67C6FDD-39DB-B74C-B8C8-E40ADDE549FD}">
      <dgm:prSet/>
      <dgm:spPr/>
      <dgm:t>
        <a:bodyPr/>
        <a:lstStyle/>
        <a:p>
          <a:endParaRPr lang="en-US"/>
        </a:p>
      </dgm:t>
    </dgm:pt>
    <dgm:pt modelId="{3CBDD7B4-287C-4F43-9D4A-526EF00F0A05}" type="sibTrans" cxnId="{E67C6FDD-39DB-B74C-B8C8-E40ADDE549FD}">
      <dgm:prSet/>
      <dgm:spPr/>
      <dgm:t>
        <a:bodyPr/>
        <a:lstStyle/>
        <a:p>
          <a:endParaRPr lang="en-US"/>
        </a:p>
      </dgm:t>
    </dgm:pt>
    <dgm:pt modelId="{0E0A3FD6-C173-1F48-BC75-FCCE1277392E}">
      <dgm:prSet phldrT="[Text]"/>
      <dgm:spPr/>
      <dgm:t>
        <a:bodyPr/>
        <a:lstStyle/>
        <a:p>
          <a:r>
            <a:rPr lang="en-US" dirty="0"/>
            <a:t>Cyclical Component</a:t>
          </a:r>
        </a:p>
      </dgm:t>
    </dgm:pt>
    <dgm:pt modelId="{F91C9735-45F1-4144-BFF4-92E2627FB017}" type="parTrans" cxnId="{561D0971-7572-974F-AC31-F902E62FD6E1}">
      <dgm:prSet/>
      <dgm:spPr/>
      <dgm:t>
        <a:bodyPr/>
        <a:lstStyle/>
        <a:p>
          <a:endParaRPr lang="en-US"/>
        </a:p>
      </dgm:t>
    </dgm:pt>
    <dgm:pt modelId="{429C1AC3-1F4B-DD48-8570-D8637D7846D0}" type="sibTrans" cxnId="{561D0971-7572-974F-AC31-F902E62FD6E1}">
      <dgm:prSet/>
      <dgm:spPr/>
      <dgm:t>
        <a:bodyPr/>
        <a:lstStyle/>
        <a:p>
          <a:endParaRPr lang="en-US"/>
        </a:p>
      </dgm:t>
    </dgm:pt>
    <dgm:pt modelId="{3AC56F1C-4CC6-AA4D-A5A1-3AF807D01104}">
      <dgm:prSet phldrT="[Text]"/>
      <dgm:spPr/>
      <dgm:t>
        <a:bodyPr/>
        <a:lstStyle/>
        <a:p>
          <a:r>
            <a:rPr lang="en-US" dirty="0"/>
            <a:t>Random Component</a:t>
          </a:r>
        </a:p>
      </dgm:t>
    </dgm:pt>
    <dgm:pt modelId="{178F4D7E-EA1F-F64F-B986-D69BFFD44BEF}" type="parTrans" cxnId="{B96BAA3E-EBF0-B14D-934E-74E9FB97BE4C}">
      <dgm:prSet/>
      <dgm:spPr/>
      <dgm:t>
        <a:bodyPr/>
        <a:lstStyle/>
        <a:p>
          <a:endParaRPr lang="en-US"/>
        </a:p>
      </dgm:t>
    </dgm:pt>
    <dgm:pt modelId="{0ED0526B-AEDC-2245-834A-7B50FBDC0AE6}" type="sibTrans" cxnId="{B96BAA3E-EBF0-B14D-934E-74E9FB97BE4C}">
      <dgm:prSet/>
      <dgm:spPr/>
      <dgm:t>
        <a:bodyPr/>
        <a:lstStyle/>
        <a:p>
          <a:endParaRPr lang="en-US"/>
        </a:p>
      </dgm:t>
    </dgm:pt>
    <dgm:pt modelId="{636A40E6-4B40-B444-8BE5-216F3C2804CF}" type="pres">
      <dgm:prSet presAssocID="{3BDC9EE9-37B9-AA4D-9689-A5CF8E0F0A2D}" presName="diagram" presStyleCnt="0">
        <dgm:presLayoutVars>
          <dgm:dir/>
          <dgm:resizeHandles val="exact"/>
        </dgm:presLayoutVars>
      </dgm:prSet>
      <dgm:spPr/>
    </dgm:pt>
    <dgm:pt modelId="{EBE60512-B46C-604A-A3F5-57254DDAFEFA}" type="pres">
      <dgm:prSet presAssocID="{F1AD07DD-2DAB-B24F-9D76-36A2A64FCB1D}" presName="node" presStyleLbl="node1" presStyleIdx="0" presStyleCnt="4">
        <dgm:presLayoutVars>
          <dgm:bulletEnabled val="1"/>
        </dgm:presLayoutVars>
      </dgm:prSet>
      <dgm:spPr/>
    </dgm:pt>
    <dgm:pt modelId="{93E0AA0D-8F78-B24B-875F-ED4B8E100F0F}" type="pres">
      <dgm:prSet presAssocID="{4513D20B-8752-5644-8233-3AAFD3A59624}" presName="sibTrans" presStyleCnt="0"/>
      <dgm:spPr/>
    </dgm:pt>
    <dgm:pt modelId="{48D50FA9-BDC7-F448-B4B3-FEB0144ADE32}" type="pres">
      <dgm:prSet presAssocID="{7ED4C3F2-3A92-F74B-9843-8B7EC6DB7D50}" presName="node" presStyleLbl="node1" presStyleIdx="1" presStyleCnt="4">
        <dgm:presLayoutVars>
          <dgm:bulletEnabled val="1"/>
        </dgm:presLayoutVars>
      </dgm:prSet>
      <dgm:spPr/>
    </dgm:pt>
    <dgm:pt modelId="{E5E9F2A2-D560-AB49-8C82-B7C20594BCC5}" type="pres">
      <dgm:prSet presAssocID="{3CBDD7B4-287C-4F43-9D4A-526EF00F0A05}" presName="sibTrans" presStyleCnt="0"/>
      <dgm:spPr/>
    </dgm:pt>
    <dgm:pt modelId="{B498AB05-B1D6-BB43-8794-F38774EEF4A0}" type="pres">
      <dgm:prSet presAssocID="{0E0A3FD6-C173-1F48-BC75-FCCE1277392E}" presName="node" presStyleLbl="node1" presStyleIdx="2" presStyleCnt="4">
        <dgm:presLayoutVars>
          <dgm:bulletEnabled val="1"/>
        </dgm:presLayoutVars>
      </dgm:prSet>
      <dgm:spPr/>
    </dgm:pt>
    <dgm:pt modelId="{140B3DD1-AFFA-704D-AE29-8B589277FB14}" type="pres">
      <dgm:prSet presAssocID="{429C1AC3-1F4B-DD48-8570-D8637D7846D0}" presName="sibTrans" presStyleCnt="0"/>
      <dgm:spPr/>
    </dgm:pt>
    <dgm:pt modelId="{FB684084-E6FC-0849-875A-07C7C0164ABB}" type="pres">
      <dgm:prSet presAssocID="{3AC56F1C-4CC6-AA4D-A5A1-3AF807D01104}" presName="node" presStyleLbl="node1" presStyleIdx="3" presStyleCnt="4">
        <dgm:presLayoutVars>
          <dgm:bulletEnabled val="1"/>
        </dgm:presLayoutVars>
      </dgm:prSet>
      <dgm:spPr/>
    </dgm:pt>
  </dgm:ptLst>
  <dgm:cxnLst>
    <dgm:cxn modelId="{B96BAA3E-EBF0-B14D-934E-74E9FB97BE4C}" srcId="{3BDC9EE9-37B9-AA4D-9689-A5CF8E0F0A2D}" destId="{3AC56F1C-4CC6-AA4D-A5A1-3AF807D01104}" srcOrd="3" destOrd="0" parTransId="{178F4D7E-EA1F-F64F-B986-D69BFFD44BEF}" sibTransId="{0ED0526B-AEDC-2245-834A-7B50FBDC0AE6}"/>
    <dgm:cxn modelId="{BA07B349-89C5-E046-851D-B7C697E42708}" type="presOf" srcId="{0E0A3FD6-C173-1F48-BC75-FCCE1277392E}" destId="{B498AB05-B1D6-BB43-8794-F38774EEF4A0}" srcOrd="0" destOrd="0" presId="urn:microsoft.com/office/officeart/2005/8/layout/default"/>
    <dgm:cxn modelId="{FE628350-FCE6-8D44-B6BD-721CEEC48E03}" type="presOf" srcId="{3AC56F1C-4CC6-AA4D-A5A1-3AF807D01104}" destId="{FB684084-E6FC-0849-875A-07C7C0164ABB}" srcOrd="0" destOrd="0" presId="urn:microsoft.com/office/officeart/2005/8/layout/default"/>
    <dgm:cxn modelId="{561D0971-7572-974F-AC31-F902E62FD6E1}" srcId="{3BDC9EE9-37B9-AA4D-9689-A5CF8E0F0A2D}" destId="{0E0A3FD6-C173-1F48-BC75-FCCE1277392E}" srcOrd="2" destOrd="0" parTransId="{F91C9735-45F1-4144-BFF4-92E2627FB017}" sibTransId="{429C1AC3-1F4B-DD48-8570-D8637D7846D0}"/>
    <dgm:cxn modelId="{A614F185-FED3-AF4D-8C39-AD29981CB7DB}" srcId="{3BDC9EE9-37B9-AA4D-9689-A5CF8E0F0A2D}" destId="{F1AD07DD-2DAB-B24F-9D76-36A2A64FCB1D}" srcOrd="0" destOrd="0" parTransId="{E596E88C-9BCB-BE40-BD2D-2162E3637165}" sibTransId="{4513D20B-8752-5644-8233-3AAFD3A59624}"/>
    <dgm:cxn modelId="{9CBE56B3-BDA9-3F47-9569-AF402B15CC29}" type="presOf" srcId="{F1AD07DD-2DAB-B24F-9D76-36A2A64FCB1D}" destId="{EBE60512-B46C-604A-A3F5-57254DDAFEFA}" srcOrd="0" destOrd="0" presId="urn:microsoft.com/office/officeart/2005/8/layout/default"/>
    <dgm:cxn modelId="{1650EED5-4BF9-434D-9E3D-AD6524C0C8E4}" type="presOf" srcId="{7ED4C3F2-3A92-F74B-9843-8B7EC6DB7D50}" destId="{48D50FA9-BDC7-F448-B4B3-FEB0144ADE32}" srcOrd="0" destOrd="0" presId="urn:microsoft.com/office/officeart/2005/8/layout/default"/>
    <dgm:cxn modelId="{E67C6FDD-39DB-B74C-B8C8-E40ADDE549FD}" srcId="{3BDC9EE9-37B9-AA4D-9689-A5CF8E0F0A2D}" destId="{7ED4C3F2-3A92-F74B-9843-8B7EC6DB7D50}" srcOrd="1" destOrd="0" parTransId="{3C640790-0785-B942-B764-FCECA599E14F}" sibTransId="{3CBDD7B4-287C-4F43-9D4A-526EF00F0A05}"/>
    <dgm:cxn modelId="{1740C1E9-3486-0741-AE2E-552824197982}" type="presOf" srcId="{3BDC9EE9-37B9-AA4D-9689-A5CF8E0F0A2D}" destId="{636A40E6-4B40-B444-8BE5-216F3C2804CF}" srcOrd="0" destOrd="0" presId="urn:microsoft.com/office/officeart/2005/8/layout/default"/>
    <dgm:cxn modelId="{6D2CC06D-72F9-A545-9EF4-7A16D23F4DF9}" type="presParOf" srcId="{636A40E6-4B40-B444-8BE5-216F3C2804CF}" destId="{EBE60512-B46C-604A-A3F5-57254DDAFEFA}" srcOrd="0" destOrd="0" presId="urn:microsoft.com/office/officeart/2005/8/layout/default"/>
    <dgm:cxn modelId="{C2FC345A-0CE2-E145-B0D2-0E4B81736E08}" type="presParOf" srcId="{636A40E6-4B40-B444-8BE5-216F3C2804CF}" destId="{93E0AA0D-8F78-B24B-875F-ED4B8E100F0F}" srcOrd="1" destOrd="0" presId="urn:microsoft.com/office/officeart/2005/8/layout/default"/>
    <dgm:cxn modelId="{ABE83F6B-5DB0-0942-A189-48FCD00F0E43}" type="presParOf" srcId="{636A40E6-4B40-B444-8BE5-216F3C2804CF}" destId="{48D50FA9-BDC7-F448-B4B3-FEB0144ADE32}" srcOrd="2" destOrd="0" presId="urn:microsoft.com/office/officeart/2005/8/layout/default"/>
    <dgm:cxn modelId="{354EE353-DEFF-CB41-BE2C-859C242C76BF}" type="presParOf" srcId="{636A40E6-4B40-B444-8BE5-216F3C2804CF}" destId="{E5E9F2A2-D560-AB49-8C82-B7C20594BCC5}" srcOrd="3" destOrd="0" presId="urn:microsoft.com/office/officeart/2005/8/layout/default"/>
    <dgm:cxn modelId="{EC9C2A52-C209-6A44-B302-987D587C7D1D}" type="presParOf" srcId="{636A40E6-4B40-B444-8BE5-216F3C2804CF}" destId="{B498AB05-B1D6-BB43-8794-F38774EEF4A0}" srcOrd="4" destOrd="0" presId="urn:microsoft.com/office/officeart/2005/8/layout/default"/>
    <dgm:cxn modelId="{0763F785-C970-D34F-AC67-03F330F04DF5}" type="presParOf" srcId="{636A40E6-4B40-B444-8BE5-216F3C2804CF}" destId="{140B3DD1-AFFA-704D-AE29-8B589277FB14}" srcOrd="5" destOrd="0" presId="urn:microsoft.com/office/officeart/2005/8/layout/default"/>
    <dgm:cxn modelId="{212828F0-E674-8444-BD1C-255CA531D510}" type="presParOf" srcId="{636A40E6-4B40-B444-8BE5-216F3C2804CF}" destId="{FB684084-E6FC-0849-875A-07C7C0164AB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6211E2-8BEA-3A4E-9161-D23BF188200D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A326DF-3A35-594B-8AF2-4543D6CE08B7}">
      <dgm:prSet phldrT="[Text]"/>
      <dgm:spPr/>
      <dgm:t>
        <a:bodyPr/>
        <a:lstStyle/>
        <a:p>
          <a:r>
            <a:rPr lang="en-US" dirty="0"/>
            <a:t>Filtering and Preparation</a:t>
          </a:r>
        </a:p>
      </dgm:t>
    </dgm:pt>
    <dgm:pt modelId="{4E649314-A1FE-D944-86A5-0E8E2FC3A472}" type="parTrans" cxnId="{0D390F79-4C00-1947-9C27-2E57DF766710}">
      <dgm:prSet/>
      <dgm:spPr/>
      <dgm:t>
        <a:bodyPr/>
        <a:lstStyle/>
        <a:p>
          <a:endParaRPr lang="en-US"/>
        </a:p>
      </dgm:t>
    </dgm:pt>
    <dgm:pt modelId="{9C584AF0-7DCE-1645-8B36-3867ABCB0E97}" type="sibTrans" cxnId="{0D390F79-4C00-1947-9C27-2E57DF766710}">
      <dgm:prSet/>
      <dgm:spPr/>
      <dgm:t>
        <a:bodyPr/>
        <a:lstStyle/>
        <a:p>
          <a:endParaRPr lang="en-US"/>
        </a:p>
      </dgm:t>
    </dgm:pt>
    <dgm:pt modelId="{7F642210-C6B6-E248-ADE7-6C29FE806F4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</a:rPr>
            <a:t>Trend</a:t>
          </a:r>
        </a:p>
      </dgm:t>
    </dgm:pt>
    <dgm:pt modelId="{27266C99-8D35-2649-93D1-67681260414D}" type="parTrans" cxnId="{FBEEFA20-873D-1145-8E40-B8FAA8866A0C}">
      <dgm:prSet/>
      <dgm:spPr/>
      <dgm:t>
        <a:bodyPr/>
        <a:lstStyle/>
        <a:p>
          <a:endParaRPr lang="en-US"/>
        </a:p>
      </dgm:t>
    </dgm:pt>
    <dgm:pt modelId="{4A27A8CF-FF61-6B48-972D-ACC7919BAADF}" type="sibTrans" cxnId="{FBEEFA20-873D-1145-8E40-B8FAA8866A0C}">
      <dgm:prSet/>
      <dgm:spPr/>
      <dgm:t>
        <a:bodyPr/>
        <a:lstStyle/>
        <a:p>
          <a:endParaRPr lang="en-US"/>
        </a:p>
      </dgm:t>
    </dgm:pt>
    <dgm:pt modelId="{33D42739-023B-BA40-8BAB-B32804888603}">
      <dgm:prSet phldrT="[Text]"/>
      <dgm:spPr/>
      <dgm:t>
        <a:bodyPr/>
        <a:lstStyle/>
        <a:p>
          <a:r>
            <a:rPr lang="en-US" dirty="0"/>
            <a:t>Estimation</a:t>
          </a:r>
        </a:p>
      </dgm:t>
    </dgm:pt>
    <dgm:pt modelId="{BD8963B4-F675-A540-9382-0E7E14CC197D}" type="parTrans" cxnId="{59FC76B6-8619-E74F-918F-C5B90DE2239B}">
      <dgm:prSet/>
      <dgm:spPr/>
      <dgm:t>
        <a:bodyPr/>
        <a:lstStyle/>
        <a:p>
          <a:endParaRPr lang="en-US"/>
        </a:p>
      </dgm:t>
    </dgm:pt>
    <dgm:pt modelId="{16C9CCC1-9006-D942-9343-8532A8434C50}" type="sibTrans" cxnId="{59FC76B6-8619-E74F-918F-C5B90DE2239B}">
      <dgm:prSet/>
      <dgm:spPr/>
      <dgm:t>
        <a:bodyPr/>
        <a:lstStyle/>
        <a:p>
          <a:endParaRPr lang="en-US"/>
        </a:p>
      </dgm:t>
    </dgm:pt>
    <dgm:pt modelId="{155E318B-7B6B-9245-97D3-E6F8FE4ACA8C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Model Parameter estimation</a:t>
          </a:r>
        </a:p>
      </dgm:t>
    </dgm:pt>
    <dgm:pt modelId="{48BEABC0-7268-1547-BDC2-D5E24417DBC8}" type="parTrans" cxnId="{5ACB71F2-EA86-974D-8251-AD6E61FE4387}">
      <dgm:prSet/>
      <dgm:spPr/>
      <dgm:t>
        <a:bodyPr/>
        <a:lstStyle/>
        <a:p>
          <a:endParaRPr lang="en-US"/>
        </a:p>
      </dgm:t>
    </dgm:pt>
    <dgm:pt modelId="{A75AB096-58D5-C848-9359-B075ED139952}" type="sibTrans" cxnId="{5ACB71F2-EA86-974D-8251-AD6E61FE4387}">
      <dgm:prSet/>
      <dgm:spPr/>
      <dgm:t>
        <a:bodyPr/>
        <a:lstStyle/>
        <a:p>
          <a:endParaRPr lang="en-US"/>
        </a:p>
      </dgm:t>
    </dgm:pt>
    <dgm:pt modelId="{14BB0F24-D660-4544-B427-689A029355F3}">
      <dgm:prSet phldrT="[Text]"/>
      <dgm:spPr/>
      <dgm:t>
        <a:bodyPr/>
        <a:lstStyle/>
        <a:p>
          <a:r>
            <a:rPr lang="en-US" dirty="0"/>
            <a:t>Forecasting</a:t>
          </a:r>
        </a:p>
      </dgm:t>
    </dgm:pt>
    <dgm:pt modelId="{22797BB5-64A7-DC41-952A-1911843A0957}" type="parTrans" cxnId="{97263AA3-7C42-B449-A1AA-75D982FEF127}">
      <dgm:prSet/>
      <dgm:spPr/>
      <dgm:t>
        <a:bodyPr/>
        <a:lstStyle/>
        <a:p>
          <a:endParaRPr lang="en-US"/>
        </a:p>
      </dgm:t>
    </dgm:pt>
    <dgm:pt modelId="{1F1C5CBB-D93C-E641-ADCD-172AA0D10C9D}" type="sibTrans" cxnId="{97263AA3-7C42-B449-A1AA-75D982FEF127}">
      <dgm:prSet/>
      <dgm:spPr/>
      <dgm:t>
        <a:bodyPr/>
        <a:lstStyle/>
        <a:p>
          <a:endParaRPr lang="en-US"/>
        </a:p>
      </dgm:t>
    </dgm:pt>
    <dgm:pt modelId="{81FCA15E-B7E6-6F42-9B23-42FA188F6AA0}">
      <dgm:prSet phldrT="[Text]"/>
      <dgm:spPr/>
      <dgm:t>
        <a:bodyPr/>
        <a:lstStyle/>
        <a:p>
          <a:r>
            <a:rPr lang="en-US" dirty="0"/>
            <a:t>Forecast</a:t>
          </a:r>
        </a:p>
      </dgm:t>
    </dgm:pt>
    <dgm:pt modelId="{20FCE72E-3B8E-6448-A9F5-FFD368C9C01A}" type="parTrans" cxnId="{B03DF8D9-5288-CF4D-8826-C3821192D8E0}">
      <dgm:prSet/>
      <dgm:spPr/>
      <dgm:t>
        <a:bodyPr/>
        <a:lstStyle/>
        <a:p>
          <a:endParaRPr lang="en-US"/>
        </a:p>
      </dgm:t>
    </dgm:pt>
    <dgm:pt modelId="{A848B3C0-E100-A941-8659-6DF790675E7B}" type="sibTrans" cxnId="{B03DF8D9-5288-CF4D-8826-C3821192D8E0}">
      <dgm:prSet/>
      <dgm:spPr/>
      <dgm:t>
        <a:bodyPr/>
        <a:lstStyle/>
        <a:p>
          <a:endParaRPr lang="en-US"/>
        </a:p>
      </dgm:t>
    </dgm:pt>
    <dgm:pt modelId="{CB83BF03-3E66-8149-8779-81DD40462D44}">
      <dgm:prSet/>
      <dgm:spPr/>
      <dgm:t>
        <a:bodyPr/>
        <a:lstStyle/>
        <a:p>
          <a:r>
            <a:rPr lang="en-US" dirty="0"/>
            <a:t>Stationarity Test</a:t>
          </a:r>
        </a:p>
      </dgm:t>
    </dgm:pt>
    <dgm:pt modelId="{07823692-DA28-2C45-8C74-D0B6611AE4B2}" type="parTrans" cxnId="{BC354F16-8DD3-A84C-AFA1-6BBFD264A312}">
      <dgm:prSet/>
      <dgm:spPr/>
      <dgm:t>
        <a:bodyPr/>
        <a:lstStyle/>
        <a:p>
          <a:endParaRPr lang="en-US"/>
        </a:p>
      </dgm:t>
    </dgm:pt>
    <dgm:pt modelId="{3DF1C7C6-F879-6440-A6DE-9191C215FEFC}" type="sibTrans" cxnId="{BC354F16-8DD3-A84C-AFA1-6BBFD264A312}">
      <dgm:prSet/>
      <dgm:spPr/>
      <dgm:t>
        <a:bodyPr/>
        <a:lstStyle/>
        <a:p>
          <a:endParaRPr lang="en-US"/>
        </a:p>
      </dgm:t>
    </dgm:pt>
    <dgm:pt modelId="{A8DC25F1-AFEB-4640-9E8C-32AE5F5A303D}">
      <dgm:prSet/>
      <dgm:spPr/>
      <dgm:t>
        <a:bodyPr/>
        <a:lstStyle/>
        <a:p>
          <a:r>
            <a:rPr lang="en-US" dirty="0"/>
            <a:t>Outliers</a:t>
          </a:r>
        </a:p>
      </dgm:t>
    </dgm:pt>
    <dgm:pt modelId="{86C87855-DFE1-3D4E-88C3-6B9B7425BF25}" type="parTrans" cxnId="{EEB9D48A-D586-8746-8724-2932EB38311F}">
      <dgm:prSet/>
      <dgm:spPr/>
      <dgm:t>
        <a:bodyPr/>
        <a:lstStyle/>
        <a:p>
          <a:endParaRPr lang="en-US"/>
        </a:p>
      </dgm:t>
    </dgm:pt>
    <dgm:pt modelId="{DF80741B-45C6-2A48-9A1B-A5884E97070E}" type="sibTrans" cxnId="{EEB9D48A-D586-8746-8724-2932EB38311F}">
      <dgm:prSet/>
      <dgm:spPr/>
      <dgm:t>
        <a:bodyPr/>
        <a:lstStyle/>
        <a:p>
          <a:endParaRPr lang="en-US"/>
        </a:p>
      </dgm:t>
    </dgm:pt>
    <dgm:pt modelId="{0FCA83C7-49D2-5942-BC58-C902F0B14A03}">
      <dgm:prSet phldrT="[Text]"/>
      <dgm:spPr/>
      <dgm:t>
        <a:bodyPr/>
        <a:lstStyle/>
        <a:p>
          <a:r>
            <a:rPr lang="en-US" dirty="0"/>
            <a:t>Model accuracy</a:t>
          </a:r>
        </a:p>
      </dgm:t>
    </dgm:pt>
    <dgm:pt modelId="{3A6A1B12-98CE-664B-8F9D-35101578AE43}" type="parTrans" cxnId="{EB9AF368-1E3B-8C44-B494-53ED73878F59}">
      <dgm:prSet/>
      <dgm:spPr/>
      <dgm:t>
        <a:bodyPr/>
        <a:lstStyle/>
        <a:p>
          <a:endParaRPr lang="en-US"/>
        </a:p>
      </dgm:t>
    </dgm:pt>
    <dgm:pt modelId="{BEE3A1DC-953D-3047-9D02-941F924D6040}" type="sibTrans" cxnId="{EB9AF368-1E3B-8C44-B494-53ED73878F59}">
      <dgm:prSet/>
      <dgm:spPr/>
      <dgm:t>
        <a:bodyPr/>
        <a:lstStyle/>
        <a:p>
          <a:endParaRPr lang="en-US"/>
        </a:p>
      </dgm:t>
    </dgm:pt>
    <dgm:pt modelId="{DE87C951-FD55-7346-BA51-07F9B563E328}">
      <dgm:prSet phldrT="[Text]"/>
      <dgm:spPr/>
      <dgm:t>
        <a:bodyPr/>
        <a:lstStyle/>
        <a:p>
          <a:r>
            <a:rPr lang="en-US" dirty="0"/>
            <a:t>Auto Correlation Function</a:t>
          </a:r>
        </a:p>
      </dgm:t>
    </dgm:pt>
    <dgm:pt modelId="{869799AE-2DA2-6145-8974-E406AA4FE36B}" type="parTrans" cxnId="{E9BEB84F-D6F2-E54A-AD9A-CFA25632EE60}">
      <dgm:prSet/>
      <dgm:spPr/>
      <dgm:t>
        <a:bodyPr/>
        <a:lstStyle/>
        <a:p>
          <a:endParaRPr lang="en-US"/>
        </a:p>
      </dgm:t>
    </dgm:pt>
    <dgm:pt modelId="{92A34AF9-2788-6740-B247-EE0A57CD13C1}" type="sibTrans" cxnId="{E9BEB84F-D6F2-E54A-AD9A-CFA25632EE60}">
      <dgm:prSet/>
      <dgm:spPr/>
      <dgm:t>
        <a:bodyPr/>
        <a:lstStyle/>
        <a:p>
          <a:endParaRPr lang="en-US"/>
        </a:p>
      </dgm:t>
    </dgm:pt>
    <dgm:pt modelId="{85E750C4-7B32-3B4B-A194-38F92B91F865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Partial Autocorrelation Function</a:t>
          </a:r>
        </a:p>
      </dgm:t>
    </dgm:pt>
    <dgm:pt modelId="{5F4EE7B7-14EF-EB4B-B017-442BFED2B293}" type="parTrans" cxnId="{4896C1C5-0E9C-CA4A-BF1C-9D089D1851A1}">
      <dgm:prSet/>
      <dgm:spPr/>
      <dgm:t>
        <a:bodyPr/>
        <a:lstStyle/>
        <a:p>
          <a:endParaRPr lang="en-US"/>
        </a:p>
      </dgm:t>
    </dgm:pt>
    <dgm:pt modelId="{655E9BE2-C88F-AC49-86BA-D4768B1F4E41}" type="sibTrans" cxnId="{4896C1C5-0E9C-CA4A-BF1C-9D089D1851A1}">
      <dgm:prSet/>
      <dgm:spPr/>
      <dgm:t>
        <a:bodyPr/>
        <a:lstStyle/>
        <a:p>
          <a:endParaRPr lang="en-US"/>
        </a:p>
      </dgm:t>
    </dgm:pt>
    <dgm:pt modelId="{3C499943-1053-2147-B7E7-3238BD4476E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</a:rPr>
            <a:t>Seasonality</a:t>
          </a:r>
        </a:p>
      </dgm:t>
    </dgm:pt>
    <dgm:pt modelId="{94DFF33C-B1C4-8C4A-908C-2217709828AF}" type="parTrans" cxnId="{12F69F57-82BE-B44F-BCAC-1CD367A4EC1F}">
      <dgm:prSet/>
      <dgm:spPr/>
      <dgm:t>
        <a:bodyPr/>
        <a:lstStyle/>
        <a:p>
          <a:endParaRPr lang="en-US"/>
        </a:p>
      </dgm:t>
    </dgm:pt>
    <dgm:pt modelId="{9751566E-8F35-A040-AD6E-5678620E74FE}" type="sibTrans" cxnId="{12F69F57-82BE-B44F-BCAC-1CD367A4EC1F}">
      <dgm:prSet/>
      <dgm:spPr/>
      <dgm:t>
        <a:bodyPr/>
        <a:lstStyle/>
        <a:p>
          <a:endParaRPr lang="en-US"/>
        </a:p>
      </dgm:t>
    </dgm:pt>
    <dgm:pt modelId="{3525361C-FA42-7043-8D4B-E1D021143907}">
      <dgm:prSet/>
      <dgm:spPr/>
      <dgm:t>
        <a:bodyPr/>
        <a:lstStyle/>
        <a:p>
          <a:r>
            <a:rPr lang="en-US" dirty="0"/>
            <a:t>Missing Data</a:t>
          </a:r>
        </a:p>
      </dgm:t>
    </dgm:pt>
    <dgm:pt modelId="{7C76C5A0-E36E-144C-BB51-880037143EEF}" type="parTrans" cxnId="{6A0B9815-8923-AF4A-99E5-A7BFAAE43DC7}">
      <dgm:prSet/>
      <dgm:spPr/>
      <dgm:t>
        <a:bodyPr/>
        <a:lstStyle/>
        <a:p>
          <a:endParaRPr lang="en-US"/>
        </a:p>
      </dgm:t>
    </dgm:pt>
    <dgm:pt modelId="{3D09B3FA-0FB6-D743-B784-DDB4A41593DD}" type="sibTrans" cxnId="{6A0B9815-8923-AF4A-99E5-A7BFAAE43DC7}">
      <dgm:prSet/>
      <dgm:spPr/>
      <dgm:t>
        <a:bodyPr/>
        <a:lstStyle/>
        <a:p>
          <a:endParaRPr lang="en-US"/>
        </a:p>
      </dgm:t>
    </dgm:pt>
    <dgm:pt modelId="{325E7835-A55C-4243-A5B8-0D67043AB3F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Initial Plots</a:t>
          </a:r>
        </a:p>
      </dgm:t>
    </dgm:pt>
    <dgm:pt modelId="{D28ABDB7-CA91-0A41-A366-D68DCD80C2CC}" type="parTrans" cxnId="{98CA78BB-0642-F445-8537-F027E1766F59}">
      <dgm:prSet/>
      <dgm:spPr/>
      <dgm:t>
        <a:bodyPr/>
        <a:lstStyle/>
        <a:p>
          <a:endParaRPr lang="en-US"/>
        </a:p>
      </dgm:t>
    </dgm:pt>
    <dgm:pt modelId="{5DA4F861-2D86-9141-A0DD-DD198834DDD2}" type="sibTrans" cxnId="{98CA78BB-0642-F445-8537-F027E1766F59}">
      <dgm:prSet/>
      <dgm:spPr/>
      <dgm:t>
        <a:bodyPr/>
        <a:lstStyle/>
        <a:p>
          <a:endParaRPr lang="en-US"/>
        </a:p>
      </dgm:t>
    </dgm:pt>
    <dgm:pt modelId="{F341F365-2517-764B-AB73-2B84048021CF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D4A0D2F4-A8A7-F14F-A242-DCAAEA2D4082}" type="parTrans" cxnId="{B12BB23B-2668-5740-B775-DA4EC78C4E57}">
      <dgm:prSet/>
      <dgm:spPr/>
      <dgm:t>
        <a:bodyPr/>
        <a:lstStyle/>
        <a:p>
          <a:endParaRPr lang="en-US"/>
        </a:p>
      </dgm:t>
    </dgm:pt>
    <dgm:pt modelId="{DD16C751-A18D-2A4F-827E-5402BCA47E8A}" type="sibTrans" cxnId="{B12BB23B-2668-5740-B775-DA4EC78C4E57}">
      <dgm:prSet/>
      <dgm:spPr/>
      <dgm:t>
        <a:bodyPr/>
        <a:lstStyle/>
        <a:p>
          <a:endParaRPr lang="en-US"/>
        </a:p>
      </dgm:t>
    </dgm:pt>
    <dgm:pt modelId="{CBA77493-F2B5-A44B-B926-44A3C0259CC2}" type="pres">
      <dgm:prSet presAssocID="{FB6211E2-8BEA-3A4E-9161-D23BF188200D}" presName="Name0" presStyleCnt="0">
        <dgm:presLayoutVars>
          <dgm:dir/>
          <dgm:animLvl val="lvl"/>
          <dgm:resizeHandles val="exact"/>
        </dgm:presLayoutVars>
      </dgm:prSet>
      <dgm:spPr/>
    </dgm:pt>
    <dgm:pt modelId="{2B1E82E6-2F46-9042-B15D-D845B5AD366B}" type="pres">
      <dgm:prSet presAssocID="{FB6211E2-8BEA-3A4E-9161-D23BF188200D}" presName="tSp" presStyleCnt="0"/>
      <dgm:spPr/>
    </dgm:pt>
    <dgm:pt modelId="{40ADC2B4-5F58-454C-99C9-E8542638C753}" type="pres">
      <dgm:prSet presAssocID="{FB6211E2-8BEA-3A4E-9161-D23BF188200D}" presName="bSp" presStyleCnt="0"/>
      <dgm:spPr/>
    </dgm:pt>
    <dgm:pt modelId="{64E84253-F393-5E4D-800C-4056DB3EB35E}" type="pres">
      <dgm:prSet presAssocID="{FB6211E2-8BEA-3A4E-9161-D23BF188200D}" presName="process" presStyleCnt="0"/>
      <dgm:spPr/>
    </dgm:pt>
    <dgm:pt modelId="{8BAE0472-1ECD-0D48-9021-A19E1D4CC221}" type="pres">
      <dgm:prSet presAssocID="{D4A326DF-3A35-594B-8AF2-4543D6CE08B7}" presName="composite1" presStyleCnt="0"/>
      <dgm:spPr/>
    </dgm:pt>
    <dgm:pt modelId="{A3D38939-5F20-2B43-AC34-42B1D6D98324}" type="pres">
      <dgm:prSet presAssocID="{D4A326DF-3A35-594B-8AF2-4543D6CE08B7}" presName="dummyNode1" presStyleLbl="node1" presStyleIdx="0" presStyleCnt="3"/>
      <dgm:spPr/>
    </dgm:pt>
    <dgm:pt modelId="{2E649E95-9332-4A4A-A2C7-D92BEBC1EF9D}" type="pres">
      <dgm:prSet presAssocID="{D4A326DF-3A35-594B-8AF2-4543D6CE08B7}" presName="childNode1" presStyleLbl="bgAcc1" presStyleIdx="0" presStyleCnt="3">
        <dgm:presLayoutVars>
          <dgm:bulletEnabled val="1"/>
        </dgm:presLayoutVars>
      </dgm:prSet>
      <dgm:spPr/>
    </dgm:pt>
    <dgm:pt modelId="{F7257316-DF17-3841-A1A0-20F6B3A82156}" type="pres">
      <dgm:prSet presAssocID="{D4A326DF-3A35-594B-8AF2-4543D6CE08B7}" presName="childNode1tx" presStyleLbl="bgAcc1" presStyleIdx="0" presStyleCnt="3">
        <dgm:presLayoutVars>
          <dgm:bulletEnabled val="1"/>
        </dgm:presLayoutVars>
      </dgm:prSet>
      <dgm:spPr/>
    </dgm:pt>
    <dgm:pt modelId="{908E4F92-5F1A-2D44-B41F-1B7F04286724}" type="pres">
      <dgm:prSet presAssocID="{D4A326DF-3A35-594B-8AF2-4543D6CE08B7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0FB9540E-E1C7-9B44-AB13-6A091778733C}" type="pres">
      <dgm:prSet presAssocID="{D4A326DF-3A35-594B-8AF2-4543D6CE08B7}" presName="connSite1" presStyleCnt="0"/>
      <dgm:spPr/>
    </dgm:pt>
    <dgm:pt modelId="{0022EC01-D1F6-7B4B-99B5-9EC5AAFE3170}" type="pres">
      <dgm:prSet presAssocID="{9C584AF0-7DCE-1645-8B36-3867ABCB0E97}" presName="Name9" presStyleLbl="sibTrans2D1" presStyleIdx="0" presStyleCnt="2"/>
      <dgm:spPr/>
    </dgm:pt>
    <dgm:pt modelId="{50F191BD-A96C-7D4D-B178-688FDC84683B}" type="pres">
      <dgm:prSet presAssocID="{33D42739-023B-BA40-8BAB-B32804888603}" presName="composite2" presStyleCnt="0"/>
      <dgm:spPr/>
    </dgm:pt>
    <dgm:pt modelId="{3E83B1DE-F2EE-1040-9ED7-A98F32067CDA}" type="pres">
      <dgm:prSet presAssocID="{33D42739-023B-BA40-8BAB-B32804888603}" presName="dummyNode2" presStyleLbl="node1" presStyleIdx="0" presStyleCnt="3"/>
      <dgm:spPr/>
    </dgm:pt>
    <dgm:pt modelId="{2999A416-FEBB-4048-B24B-35A2CD6B642D}" type="pres">
      <dgm:prSet presAssocID="{33D42739-023B-BA40-8BAB-B32804888603}" presName="childNode2" presStyleLbl="bgAcc1" presStyleIdx="1" presStyleCnt="3">
        <dgm:presLayoutVars>
          <dgm:bulletEnabled val="1"/>
        </dgm:presLayoutVars>
      </dgm:prSet>
      <dgm:spPr/>
    </dgm:pt>
    <dgm:pt modelId="{E5854588-D1D8-4042-8B5A-1F10F8938807}" type="pres">
      <dgm:prSet presAssocID="{33D42739-023B-BA40-8BAB-B32804888603}" presName="childNode2tx" presStyleLbl="bgAcc1" presStyleIdx="1" presStyleCnt="3">
        <dgm:presLayoutVars>
          <dgm:bulletEnabled val="1"/>
        </dgm:presLayoutVars>
      </dgm:prSet>
      <dgm:spPr/>
    </dgm:pt>
    <dgm:pt modelId="{15532D9E-27C5-7D47-90A6-9CEBB237638F}" type="pres">
      <dgm:prSet presAssocID="{33D42739-023B-BA40-8BAB-B32804888603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7537235-3691-EB4F-9D2D-E8A07A3771E2}" type="pres">
      <dgm:prSet presAssocID="{33D42739-023B-BA40-8BAB-B32804888603}" presName="connSite2" presStyleCnt="0"/>
      <dgm:spPr/>
    </dgm:pt>
    <dgm:pt modelId="{29D6FB78-4B9C-9A45-BE71-D57CD3846FED}" type="pres">
      <dgm:prSet presAssocID="{16C9CCC1-9006-D942-9343-8532A8434C50}" presName="Name18" presStyleLbl="sibTrans2D1" presStyleIdx="1" presStyleCnt="2"/>
      <dgm:spPr/>
    </dgm:pt>
    <dgm:pt modelId="{0ADBDF69-3EF0-1241-832B-8C3C44EFB595}" type="pres">
      <dgm:prSet presAssocID="{14BB0F24-D660-4544-B427-689A029355F3}" presName="composite1" presStyleCnt="0"/>
      <dgm:spPr/>
    </dgm:pt>
    <dgm:pt modelId="{00301EDF-B530-3A42-8D1A-A0B9B1CCB803}" type="pres">
      <dgm:prSet presAssocID="{14BB0F24-D660-4544-B427-689A029355F3}" presName="dummyNode1" presStyleLbl="node1" presStyleIdx="1" presStyleCnt="3"/>
      <dgm:spPr/>
    </dgm:pt>
    <dgm:pt modelId="{D691F9B4-6451-0049-922F-6121707F4358}" type="pres">
      <dgm:prSet presAssocID="{14BB0F24-D660-4544-B427-689A029355F3}" presName="childNode1" presStyleLbl="bgAcc1" presStyleIdx="2" presStyleCnt="3">
        <dgm:presLayoutVars>
          <dgm:bulletEnabled val="1"/>
        </dgm:presLayoutVars>
      </dgm:prSet>
      <dgm:spPr/>
    </dgm:pt>
    <dgm:pt modelId="{9D6F1F83-5F62-154E-9169-E60158A2A8CD}" type="pres">
      <dgm:prSet presAssocID="{14BB0F24-D660-4544-B427-689A029355F3}" presName="childNode1tx" presStyleLbl="bgAcc1" presStyleIdx="2" presStyleCnt="3">
        <dgm:presLayoutVars>
          <dgm:bulletEnabled val="1"/>
        </dgm:presLayoutVars>
      </dgm:prSet>
      <dgm:spPr/>
    </dgm:pt>
    <dgm:pt modelId="{4A2500FC-814C-2E40-BFA0-B7F38DE9F758}" type="pres">
      <dgm:prSet presAssocID="{14BB0F24-D660-4544-B427-689A029355F3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62FEB0AA-98B7-314A-B5A4-972D6AAAC114}" type="pres">
      <dgm:prSet presAssocID="{14BB0F24-D660-4544-B427-689A029355F3}" presName="connSite1" presStyleCnt="0"/>
      <dgm:spPr/>
    </dgm:pt>
  </dgm:ptLst>
  <dgm:cxnLst>
    <dgm:cxn modelId="{DC99C007-607D-7B4D-A673-9DD0C810E921}" type="presOf" srcId="{0FCA83C7-49D2-5942-BC58-C902F0B14A03}" destId="{D691F9B4-6451-0049-922F-6121707F4358}" srcOrd="0" destOrd="1" presId="urn:microsoft.com/office/officeart/2005/8/layout/hProcess4"/>
    <dgm:cxn modelId="{6A0B9815-8923-AF4A-99E5-A7BFAAE43DC7}" srcId="{D4A326DF-3A35-594B-8AF2-4543D6CE08B7}" destId="{3525361C-FA42-7043-8D4B-E1D021143907}" srcOrd="5" destOrd="0" parTransId="{7C76C5A0-E36E-144C-BB51-880037143EEF}" sibTransId="{3D09B3FA-0FB6-D743-B784-DDB4A41593DD}"/>
    <dgm:cxn modelId="{BC354F16-8DD3-A84C-AFA1-6BBFD264A312}" srcId="{D4A326DF-3A35-594B-8AF2-4543D6CE08B7}" destId="{CB83BF03-3E66-8149-8779-81DD40462D44}" srcOrd="3" destOrd="0" parTransId="{07823692-DA28-2C45-8C74-D0B6611AE4B2}" sibTransId="{3DF1C7C6-F879-6440-A6DE-9191C215FEFC}"/>
    <dgm:cxn modelId="{AF591A17-40C9-D64D-B472-EF58D1AC70E9}" type="presOf" srcId="{81FCA15E-B7E6-6F42-9B23-42FA188F6AA0}" destId="{9D6F1F83-5F62-154E-9169-E60158A2A8CD}" srcOrd="1" destOrd="0" presId="urn:microsoft.com/office/officeart/2005/8/layout/hProcess4"/>
    <dgm:cxn modelId="{8076C91A-485A-A94A-9CFA-DA3F3601EA36}" type="presOf" srcId="{CB83BF03-3E66-8149-8779-81DD40462D44}" destId="{F7257316-DF17-3841-A1A0-20F6B3A82156}" srcOrd="1" destOrd="3" presId="urn:microsoft.com/office/officeart/2005/8/layout/hProcess4"/>
    <dgm:cxn modelId="{FBEEFA20-873D-1145-8E40-B8FAA8866A0C}" srcId="{D4A326DF-3A35-594B-8AF2-4543D6CE08B7}" destId="{7F642210-C6B6-E248-ADE7-6C29FE806F4A}" srcOrd="1" destOrd="0" parTransId="{27266C99-8D35-2649-93D1-67681260414D}" sibTransId="{4A27A8CF-FF61-6B48-972D-ACC7919BAADF}"/>
    <dgm:cxn modelId="{A457492E-DFBC-A946-80D8-8921500245BC}" type="presOf" srcId="{85E750C4-7B32-3B4B-A194-38F92B91F865}" destId="{E5854588-D1D8-4042-8B5A-1F10F8938807}" srcOrd="1" destOrd="1" presId="urn:microsoft.com/office/officeart/2005/8/layout/hProcess4"/>
    <dgm:cxn modelId="{419CB930-8C28-6C40-A5C3-E5214F4BA656}" type="presOf" srcId="{FB6211E2-8BEA-3A4E-9161-D23BF188200D}" destId="{CBA77493-F2B5-A44B-B926-44A3C0259CC2}" srcOrd="0" destOrd="0" presId="urn:microsoft.com/office/officeart/2005/8/layout/hProcess4"/>
    <dgm:cxn modelId="{DAD52933-7B18-1446-BD09-97455667CF26}" type="presOf" srcId="{F341F365-2517-764B-AB73-2B84048021CF}" destId="{D691F9B4-6451-0049-922F-6121707F4358}" srcOrd="0" destOrd="2" presId="urn:microsoft.com/office/officeart/2005/8/layout/hProcess4"/>
    <dgm:cxn modelId="{2B31E634-EDBF-8E47-8826-854CF6E6507B}" type="presOf" srcId="{16C9CCC1-9006-D942-9343-8532A8434C50}" destId="{29D6FB78-4B9C-9A45-BE71-D57CD3846FED}" srcOrd="0" destOrd="0" presId="urn:microsoft.com/office/officeart/2005/8/layout/hProcess4"/>
    <dgm:cxn modelId="{91826D36-9D63-A944-87E3-41C70089FE55}" type="presOf" srcId="{85E750C4-7B32-3B4B-A194-38F92B91F865}" destId="{2999A416-FEBB-4048-B24B-35A2CD6B642D}" srcOrd="0" destOrd="1" presId="urn:microsoft.com/office/officeart/2005/8/layout/hProcess4"/>
    <dgm:cxn modelId="{484BCD38-A7AE-8D48-AA94-F36BBF40A569}" type="presOf" srcId="{7F642210-C6B6-E248-ADE7-6C29FE806F4A}" destId="{F7257316-DF17-3841-A1A0-20F6B3A82156}" srcOrd="1" destOrd="1" presId="urn:microsoft.com/office/officeart/2005/8/layout/hProcess4"/>
    <dgm:cxn modelId="{B12BB23B-2668-5740-B775-DA4EC78C4E57}" srcId="{14BB0F24-D660-4544-B427-689A029355F3}" destId="{F341F365-2517-764B-AB73-2B84048021CF}" srcOrd="2" destOrd="0" parTransId="{D4A0D2F4-A8A7-F14F-A242-DCAAEA2D4082}" sibTransId="{DD16C751-A18D-2A4F-827E-5402BCA47E8A}"/>
    <dgm:cxn modelId="{0D0AA340-989D-1245-BA9C-C019877933A4}" type="presOf" srcId="{DE87C951-FD55-7346-BA51-07F9B563E328}" destId="{E5854588-D1D8-4042-8B5A-1F10F8938807}" srcOrd="1" destOrd="0" presId="urn:microsoft.com/office/officeart/2005/8/layout/hProcess4"/>
    <dgm:cxn modelId="{E9BEB84F-D6F2-E54A-AD9A-CFA25632EE60}" srcId="{33D42739-023B-BA40-8BAB-B32804888603}" destId="{DE87C951-FD55-7346-BA51-07F9B563E328}" srcOrd="0" destOrd="0" parTransId="{869799AE-2DA2-6145-8974-E406AA4FE36B}" sibTransId="{92A34AF9-2788-6740-B247-EE0A57CD13C1}"/>
    <dgm:cxn modelId="{12F69F57-82BE-B44F-BCAC-1CD367A4EC1F}" srcId="{D4A326DF-3A35-594B-8AF2-4543D6CE08B7}" destId="{3C499943-1053-2147-B7E7-3238BD4476EA}" srcOrd="2" destOrd="0" parTransId="{94DFF33C-B1C4-8C4A-908C-2217709828AF}" sibTransId="{9751566E-8F35-A040-AD6E-5678620E74FE}"/>
    <dgm:cxn modelId="{CDB9DC5B-A248-4244-BD2B-F6008E2F1538}" type="presOf" srcId="{CB83BF03-3E66-8149-8779-81DD40462D44}" destId="{2E649E95-9332-4A4A-A2C7-D92BEBC1EF9D}" srcOrd="0" destOrd="3" presId="urn:microsoft.com/office/officeart/2005/8/layout/hProcess4"/>
    <dgm:cxn modelId="{08310E5C-89C4-7A4F-B7BE-3209402AEEC6}" type="presOf" srcId="{7F642210-C6B6-E248-ADE7-6C29FE806F4A}" destId="{2E649E95-9332-4A4A-A2C7-D92BEBC1EF9D}" srcOrd="0" destOrd="1" presId="urn:microsoft.com/office/officeart/2005/8/layout/hProcess4"/>
    <dgm:cxn modelId="{2C36A466-576D-C24B-94BB-2CBCC7C4EE92}" type="presOf" srcId="{0FCA83C7-49D2-5942-BC58-C902F0B14A03}" destId="{9D6F1F83-5F62-154E-9169-E60158A2A8CD}" srcOrd="1" destOrd="1" presId="urn:microsoft.com/office/officeart/2005/8/layout/hProcess4"/>
    <dgm:cxn modelId="{EB9AF368-1E3B-8C44-B494-53ED73878F59}" srcId="{14BB0F24-D660-4544-B427-689A029355F3}" destId="{0FCA83C7-49D2-5942-BC58-C902F0B14A03}" srcOrd="1" destOrd="0" parTransId="{3A6A1B12-98CE-664B-8F9D-35101578AE43}" sibTransId="{BEE3A1DC-953D-3047-9D02-941F924D6040}"/>
    <dgm:cxn modelId="{0D390F79-4C00-1947-9C27-2E57DF766710}" srcId="{FB6211E2-8BEA-3A4E-9161-D23BF188200D}" destId="{D4A326DF-3A35-594B-8AF2-4543D6CE08B7}" srcOrd="0" destOrd="0" parTransId="{4E649314-A1FE-D944-86A5-0E8E2FC3A472}" sibTransId="{9C584AF0-7DCE-1645-8B36-3867ABCB0E97}"/>
    <dgm:cxn modelId="{04F01A80-E5EC-AA4C-9A30-E8D0EB256520}" type="presOf" srcId="{81FCA15E-B7E6-6F42-9B23-42FA188F6AA0}" destId="{D691F9B4-6451-0049-922F-6121707F4358}" srcOrd="0" destOrd="0" presId="urn:microsoft.com/office/officeart/2005/8/layout/hProcess4"/>
    <dgm:cxn modelId="{017A3E81-0310-E641-A7A0-0915A278FA0D}" type="presOf" srcId="{D4A326DF-3A35-594B-8AF2-4543D6CE08B7}" destId="{908E4F92-5F1A-2D44-B41F-1B7F04286724}" srcOrd="0" destOrd="0" presId="urn:microsoft.com/office/officeart/2005/8/layout/hProcess4"/>
    <dgm:cxn modelId="{EEB9D48A-D586-8746-8724-2932EB38311F}" srcId="{D4A326DF-3A35-594B-8AF2-4543D6CE08B7}" destId="{A8DC25F1-AFEB-4640-9E8C-32AE5F5A303D}" srcOrd="4" destOrd="0" parTransId="{86C87855-DFE1-3D4E-88C3-6B9B7425BF25}" sibTransId="{DF80741B-45C6-2A48-9A1B-A5884E97070E}"/>
    <dgm:cxn modelId="{E760468D-C722-B346-997E-69C80ADCE65E}" type="presOf" srcId="{9C584AF0-7DCE-1645-8B36-3867ABCB0E97}" destId="{0022EC01-D1F6-7B4B-99B5-9EC5AAFE3170}" srcOrd="0" destOrd="0" presId="urn:microsoft.com/office/officeart/2005/8/layout/hProcess4"/>
    <dgm:cxn modelId="{97263AA3-7C42-B449-A1AA-75D982FEF127}" srcId="{FB6211E2-8BEA-3A4E-9161-D23BF188200D}" destId="{14BB0F24-D660-4544-B427-689A029355F3}" srcOrd="2" destOrd="0" parTransId="{22797BB5-64A7-DC41-952A-1911843A0957}" sibTransId="{1F1C5CBB-D93C-E641-ADCD-172AA0D10C9D}"/>
    <dgm:cxn modelId="{F0A3EDA4-C57E-A34E-91F3-DCF91FB3BF48}" type="presOf" srcId="{155E318B-7B6B-9245-97D3-E6F8FE4ACA8C}" destId="{E5854588-D1D8-4042-8B5A-1F10F8938807}" srcOrd="1" destOrd="2" presId="urn:microsoft.com/office/officeart/2005/8/layout/hProcess4"/>
    <dgm:cxn modelId="{51ABC1A8-8E12-B946-84C9-2EE1F90590C8}" type="presOf" srcId="{3525361C-FA42-7043-8D4B-E1D021143907}" destId="{2E649E95-9332-4A4A-A2C7-D92BEBC1EF9D}" srcOrd="0" destOrd="5" presId="urn:microsoft.com/office/officeart/2005/8/layout/hProcess4"/>
    <dgm:cxn modelId="{D4EE3AAA-0C7A-E04A-9353-69F2E676EA97}" type="presOf" srcId="{3C499943-1053-2147-B7E7-3238BD4476EA}" destId="{F7257316-DF17-3841-A1A0-20F6B3A82156}" srcOrd="1" destOrd="2" presId="urn:microsoft.com/office/officeart/2005/8/layout/hProcess4"/>
    <dgm:cxn modelId="{1645EDAF-75BC-3848-88E5-230FCFBBFD32}" type="presOf" srcId="{325E7835-A55C-4243-A5B8-0D67043AB3FC}" destId="{2E649E95-9332-4A4A-A2C7-D92BEBC1EF9D}" srcOrd="0" destOrd="0" presId="urn:microsoft.com/office/officeart/2005/8/layout/hProcess4"/>
    <dgm:cxn modelId="{A7A6D8B3-568B-AD4B-9EB8-7BE8DC82F83D}" type="presOf" srcId="{A8DC25F1-AFEB-4640-9E8C-32AE5F5A303D}" destId="{F7257316-DF17-3841-A1A0-20F6B3A82156}" srcOrd="1" destOrd="4" presId="urn:microsoft.com/office/officeart/2005/8/layout/hProcess4"/>
    <dgm:cxn modelId="{59FC76B6-8619-E74F-918F-C5B90DE2239B}" srcId="{FB6211E2-8BEA-3A4E-9161-D23BF188200D}" destId="{33D42739-023B-BA40-8BAB-B32804888603}" srcOrd="1" destOrd="0" parTransId="{BD8963B4-F675-A540-9382-0E7E14CC197D}" sibTransId="{16C9CCC1-9006-D942-9343-8532A8434C50}"/>
    <dgm:cxn modelId="{98CA78BB-0642-F445-8537-F027E1766F59}" srcId="{D4A326DF-3A35-594B-8AF2-4543D6CE08B7}" destId="{325E7835-A55C-4243-A5B8-0D67043AB3FC}" srcOrd="0" destOrd="0" parTransId="{D28ABDB7-CA91-0A41-A366-D68DCD80C2CC}" sibTransId="{5DA4F861-2D86-9141-A0DD-DD198834DDD2}"/>
    <dgm:cxn modelId="{4896C1C5-0E9C-CA4A-BF1C-9D089D1851A1}" srcId="{33D42739-023B-BA40-8BAB-B32804888603}" destId="{85E750C4-7B32-3B4B-A194-38F92B91F865}" srcOrd="1" destOrd="0" parTransId="{5F4EE7B7-14EF-EB4B-B017-442BFED2B293}" sibTransId="{655E9BE2-C88F-AC49-86BA-D4768B1F4E41}"/>
    <dgm:cxn modelId="{954E20C9-0978-4043-8AD3-1F16B93A719C}" type="presOf" srcId="{A8DC25F1-AFEB-4640-9E8C-32AE5F5A303D}" destId="{2E649E95-9332-4A4A-A2C7-D92BEBC1EF9D}" srcOrd="0" destOrd="4" presId="urn:microsoft.com/office/officeart/2005/8/layout/hProcess4"/>
    <dgm:cxn modelId="{280DAFCB-B97F-7245-82FA-F065A6B2EEF7}" type="presOf" srcId="{3C499943-1053-2147-B7E7-3238BD4476EA}" destId="{2E649E95-9332-4A4A-A2C7-D92BEBC1EF9D}" srcOrd="0" destOrd="2" presId="urn:microsoft.com/office/officeart/2005/8/layout/hProcess4"/>
    <dgm:cxn modelId="{F22609CF-AA9C-1F4F-9A0B-D98819A95AC0}" type="presOf" srcId="{3525361C-FA42-7043-8D4B-E1D021143907}" destId="{F7257316-DF17-3841-A1A0-20F6B3A82156}" srcOrd="1" destOrd="5" presId="urn:microsoft.com/office/officeart/2005/8/layout/hProcess4"/>
    <dgm:cxn modelId="{17E219D2-6548-D241-B5E1-D6FE47CEFE40}" type="presOf" srcId="{F341F365-2517-764B-AB73-2B84048021CF}" destId="{9D6F1F83-5F62-154E-9169-E60158A2A8CD}" srcOrd="1" destOrd="2" presId="urn:microsoft.com/office/officeart/2005/8/layout/hProcess4"/>
    <dgm:cxn modelId="{C405BED8-5EAD-814B-A27D-6CB011D49007}" type="presOf" srcId="{14BB0F24-D660-4544-B427-689A029355F3}" destId="{4A2500FC-814C-2E40-BFA0-B7F38DE9F758}" srcOrd="0" destOrd="0" presId="urn:microsoft.com/office/officeart/2005/8/layout/hProcess4"/>
    <dgm:cxn modelId="{B03DF8D9-5288-CF4D-8826-C3821192D8E0}" srcId="{14BB0F24-D660-4544-B427-689A029355F3}" destId="{81FCA15E-B7E6-6F42-9B23-42FA188F6AA0}" srcOrd="0" destOrd="0" parTransId="{20FCE72E-3B8E-6448-A9F5-FFD368C9C01A}" sibTransId="{A848B3C0-E100-A941-8659-6DF790675E7B}"/>
    <dgm:cxn modelId="{BBFA75DC-BE37-1947-BFB4-4CC82BC86FC8}" type="presOf" srcId="{325E7835-A55C-4243-A5B8-0D67043AB3FC}" destId="{F7257316-DF17-3841-A1A0-20F6B3A82156}" srcOrd="1" destOrd="0" presId="urn:microsoft.com/office/officeart/2005/8/layout/hProcess4"/>
    <dgm:cxn modelId="{C4457EDD-0E16-5747-8914-EADBBA7D8069}" type="presOf" srcId="{33D42739-023B-BA40-8BAB-B32804888603}" destId="{15532D9E-27C5-7D47-90A6-9CEBB237638F}" srcOrd="0" destOrd="0" presId="urn:microsoft.com/office/officeart/2005/8/layout/hProcess4"/>
    <dgm:cxn modelId="{F6DC78E3-86E2-6F46-96E5-99BD9112AA83}" type="presOf" srcId="{DE87C951-FD55-7346-BA51-07F9B563E328}" destId="{2999A416-FEBB-4048-B24B-35A2CD6B642D}" srcOrd="0" destOrd="0" presId="urn:microsoft.com/office/officeart/2005/8/layout/hProcess4"/>
    <dgm:cxn modelId="{8B4A65EB-F29A-B04B-B81F-7CA473AB208F}" type="presOf" srcId="{155E318B-7B6B-9245-97D3-E6F8FE4ACA8C}" destId="{2999A416-FEBB-4048-B24B-35A2CD6B642D}" srcOrd="0" destOrd="2" presId="urn:microsoft.com/office/officeart/2005/8/layout/hProcess4"/>
    <dgm:cxn modelId="{5ACB71F2-EA86-974D-8251-AD6E61FE4387}" srcId="{33D42739-023B-BA40-8BAB-B32804888603}" destId="{155E318B-7B6B-9245-97D3-E6F8FE4ACA8C}" srcOrd="2" destOrd="0" parTransId="{48BEABC0-7268-1547-BDC2-D5E24417DBC8}" sibTransId="{A75AB096-58D5-C848-9359-B075ED139952}"/>
    <dgm:cxn modelId="{C838E23F-188A-A54F-A684-E2571AC431D3}" type="presParOf" srcId="{CBA77493-F2B5-A44B-B926-44A3C0259CC2}" destId="{2B1E82E6-2F46-9042-B15D-D845B5AD366B}" srcOrd="0" destOrd="0" presId="urn:microsoft.com/office/officeart/2005/8/layout/hProcess4"/>
    <dgm:cxn modelId="{0BCCAABE-7FB6-D344-8520-DF2CC4D0A789}" type="presParOf" srcId="{CBA77493-F2B5-A44B-B926-44A3C0259CC2}" destId="{40ADC2B4-5F58-454C-99C9-E8542638C753}" srcOrd="1" destOrd="0" presId="urn:microsoft.com/office/officeart/2005/8/layout/hProcess4"/>
    <dgm:cxn modelId="{C2AD2A40-5816-754A-ACAA-B5C3E34EFF8B}" type="presParOf" srcId="{CBA77493-F2B5-A44B-B926-44A3C0259CC2}" destId="{64E84253-F393-5E4D-800C-4056DB3EB35E}" srcOrd="2" destOrd="0" presId="urn:microsoft.com/office/officeart/2005/8/layout/hProcess4"/>
    <dgm:cxn modelId="{6EDB5963-F0E0-0041-96ED-6690826051B9}" type="presParOf" srcId="{64E84253-F393-5E4D-800C-4056DB3EB35E}" destId="{8BAE0472-1ECD-0D48-9021-A19E1D4CC221}" srcOrd="0" destOrd="0" presId="urn:microsoft.com/office/officeart/2005/8/layout/hProcess4"/>
    <dgm:cxn modelId="{1182BE7F-840D-254F-BFE8-7C8B3A14A264}" type="presParOf" srcId="{8BAE0472-1ECD-0D48-9021-A19E1D4CC221}" destId="{A3D38939-5F20-2B43-AC34-42B1D6D98324}" srcOrd="0" destOrd="0" presId="urn:microsoft.com/office/officeart/2005/8/layout/hProcess4"/>
    <dgm:cxn modelId="{3A53C1D5-6A05-5F44-BA3D-A00D7BA763E1}" type="presParOf" srcId="{8BAE0472-1ECD-0D48-9021-A19E1D4CC221}" destId="{2E649E95-9332-4A4A-A2C7-D92BEBC1EF9D}" srcOrd="1" destOrd="0" presId="urn:microsoft.com/office/officeart/2005/8/layout/hProcess4"/>
    <dgm:cxn modelId="{F3A5B952-FD47-3243-AC83-8A1095FA9624}" type="presParOf" srcId="{8BAE0472-1ECD-0D48-9021-A19E1D4CC221}" destId="{F7257316-DF17-3841-A1A0-20F6B3A82156}" srcOrd="2" destOrd="0" presId="urn:microsoft.com/office/officeart/2005/8/layout/hProcess4"/>
    <dgm:cxn modelId="{20C6B73A-E45E-FE48-8ED2-7BAC418113AC}" type="presParOf" srcId="{8BAE0472-1ECD-0D48-9021-A19E1D4CC221}" destId="{908E4F92-5F1A-2D44-B41F-1B7F04286724}" srcOrd="3" destOrd="0" presId="urn:microsoft.com/office/officeart/2005/8/layout/hProcess4"/>
    <dgm:cxn modelId="{2D9F6CE1-F04C-5144-A06D-44115E5982EF}" type="presParOf" srcId="{8BAE0472-1ECD-0D48-9021-A19E1D4CC221}" destId="{0FB9540E-E1C7-9B44-AB13-6A091778733C}" srcOrd="4" destOrd="0" presId="urn:microsoft.com/office/officeart/2005/8/layout/hProcess4"/>
    <dgm:cxn modelId="{CDC694B6-BB2A-0646-BD9B-9B87C38F1639}" type="presParOf" srcId="{64E84253-F393-5E4D-800C-4056DB3EB35E}" destId="{0022EC01-D1F6-7B4B-99B5-9EC5AAFE3170}" srcOrd="1" destOrd="0" presId="urn:microsoft.com/office/officeart/2005/8/layout/hProcess4"/>
    <dgm:cxn modelId="{FC55AC80-DB34-BC48-A02C-3341FDBA37A3}" type="presParOf" srcId="{64E84253-F393-5E4D-800C-4056DB3EB35E}" destId="{50F191BD-A96C-7D4D-B178-688FDC84683B}" srcOrd="2" destOrd="0" presId="urn:microsoft.com/office/officeart/2005/8/layout/hProcess4"/>
    <dgm:cxn modelId="{6D1D85F0-A3AE-6242-AAA7-2CF5C63CEC77}" type="presParOf" srcId="{50F191BD-A96C-7D4D-B178-688FDC84683B}" destId="{3E83B1DE-F2EE-1040-9ED7-A98F32067CDA}" srcOrd="0" destOrd="0" presId="urn:microsoft.com/office/officeart/2005/8/layout/hProcess4"/>
    <dgm:cxn modelId="{F4384DE1-921C-A849-B796-EC140F3BC18B}" type="presParOf" srcId="{50F191BD-A96C-7D4D-B178-688FDC84683B}" destId="{2999A416-FEBB-4048-B24B-35A2CD6B642D}" srcOrd="1" destOrd="0" presId="urn:microsoft.com/office/officeart/2005/8/layout/hProcess4"/>
    <dgm:cxn modelId="{949D9C97-4717-7C4B-AD72-0C07B0F0E3B9}" type="presParOf" srcId="{50F191BD-A96C-7D4D-B178-688FDC84683B}" destId="{E5854588-D1D8-4042-8B5A-1F10F8938807}" srcOrd="2" destOrd="0" presId="urn:microsoft.com/office/officeart/2005/8/layout/hProcess4"/>
    <dgm:cxn modelId="{821387DF-CC1B-4843-A6E9-E337AC4D5FD6}" type="presParOf" srcId="{50F191BD-A96C-7D4D-B178-688FDC84683B}" destId="{15532D9E-27C5-7D47-90A6-9CEBB237638F}" srcOrd="3" destOrd="0" presId="urn:microsoft.com/office/officeart/2005/8/layout/hProcess4"/>
    <dgm:cxn modelId="{11E284F8-7100-A24A-88D2-393F07EC6124}" type="presParOf" srcId="{50F191BD-A96C-7D4D-B178-688FDC84683B}" destId="{17537235-3691-EB4F-9D2D-E8A07A3771E2}" srcOrd="4" destOrd="0" presId="urn:microsoft.com/office/officeart/2005/8/layout/hProcess4"/>
    <dgm:cxn modelId="{446E28FF-09D0-7244-94AC-833B11119A81}" type="presParOf" srcId="{64E84253-F393-5E4D-800C-4056DB3EB35E}" destId="{29D6FB78-4B9C-9A45-BE71-D57CD3846FED}" srcOrd="3" destOrd="0" presId="urn:microsoft.com/office/officeart/2005/8/layout/hProcess4"/>
    <dgm:cxn modelId="{FF1ABFCF-E7DF-4949-A5C3-B18B89264387}" type="presParOf" srcId="{64E84253-F393-5E4D-800C-4056DB3EB35E}" destId="{0ADBDF69-3EF0-1241-832B-8C3C44EFB595}" srcOrd="4" destOrd="0" presId="urn:microsoft.com/office/officeart/2005/8/layout/hProcess4"/>
    <dgm:cxn modelId="{6A561393-A282-824F-BB0E-61D51D09CD62}" type="presParOf" srcId="{0ADBDF69-3EF0-1241-832B-8C3C44EFB595}" destId="{00301EDF-B530-3A42-8D1A-A0B9B1CCB803}" srcOrd="0" destOrd="0" presId="urn:microsoft.com/office/officeart/2005/8/layout/hProcess4"/>
    <dgm:cxn modelId="{0DFFAD62-923A-9043-B238-759B3C2F80FC}" type="presParOf" srcId="{0ADBDF69-3EF0-1241-832B-8C3C44EFB595}" destId="{D691F9B4-6451-0049-922F-6121707F4358}" srcOrd="1" destOrd="0" presId="urn:microsoft.com/office/officeart/2005/8/layout/hProcess4"/>
    <dgm:cxn modelId="{2BF94399-0FE9-AE4F-8DC9-5A835CD9AEB9}" type="presParOf" srcId="{0ADBDF69-3EF0-1241-832B-8C3C44EFB595}" destId="{9D6F1F83-5F62-154E-9169-E60158A2A8CD}" srcOrd="2" destOrd="0" presId="urn:microsoft.com/office/officeart/2005/8/layout/hProcess4"/>
    <dgm:cxn modelId="{EAE0F5B0-A400-6546-AA4C-866573DDD0AA}" type="presParOf" srcId="{0ADBDF69-3EF0-1241-832B-8C3C44EFB595}" destId="{4A2500FC-814C-2E40-BFA0-B7F38DE9F758}" srcOrd="3" destOrd="0" presId="urn:microsoft.com/office/officeart/2005/8/layout/hProcess4"/>
    <dgm:cxn modelId="{15B2183B-3CFE-6744-B9F0-A28E7627D6D5}" type="presParOf" srcId="{0ADBDF69-3EF0-1241-832B-8C3C44EFB595}" destId="{62FEB0AA-98B7-314A-B5A4-972D6AAAC11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60512-B46C-604A-A3F5-57254DDAFEFA}">
      <dsp:nvSpPr>
        <dsp:cNvPr id="0" name=""/>
        <dsp:cNvSpPr/>
      </dsp:nvSpPr>
      <dsp:spPr>
        <a:xfrm>
          <a:off x="47047" y="813"/>
          <a:ext cx="2490129" cy="1494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Trend Component</a:t>
          </a:r>
        </a:p>
      </dsp:txBody>
      <dsp:txXfrm>
        <a:off x="47047" y="813"/>
        <a:ext cx="2490129" cy="1494077"/>
      </dsp:txXfrm>
    </dsp:sp>
    <dsp:sp modelId="{48D50FA9-BDC7-F448-B4B3-FEB0144ADE32}">
      <dsp:nvSpPr>
        <dsp:cNvPr id="0" name=""/>
        <dsp:cNvSpPr/>
      </dsp:nvSpPr>
      <dsp:spPr>
        <a:xfrm>
          <a:off x="2786189" y="813"/>
          <a:ext cx="2490129" cy="1494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Seasonal Component</a:t>
          </a:r>
        </a:p>
      </dsp:txBody>
      <dsp:txXfrm>
        <a:off x="2786189" y="813"/>
        <a:ext cx="2490129" cy="1494077"/>
      </dsp:txXfrm>
    </dsp:sp>
    <dsp:sp modelId="{B498AB05-B1D6-BB43-8794-F38774EEF4A0}">
      <dsp:nvSpPr>
        <dsp:cNvPr id="0" name=""/>
        <dsp:cNvSpPr/>
      </dsp:nvSpPr>
      <dsp:spPr>
        <a:xfrm>
          <a:off x="47047" y="1743903"/>
          <a:ext cx="2490129" cy="1494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Cyclical Component</a:t>
          </a:r>
        </a:p>
      </dsp:txBody>
      <dsp:txXfrm>
        <a:off x="47047" y="1743903"/>
        <a:ext cx="2490129" cy="1494077"/>
      </dsp:txXfrm>
    </dsp:sp>
    <dsp:sp modelId="{FB684084-E6FC-0849-875A-07C7C0164ABB}">
      <dsp:nvSpPr>
        <dsp:cNvPr id="0" name=""/>
        <dsp:cNvSpPr/>
      </dsp:nvSpPr>
      <dsp:spPr>
        <a:xfrm>
          <a:off x="2786189" y="1743903"/>
          <a:ext cx="2490129" cy="1494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Random Component</a:t>
          </a:r>
        </a:p>
      </dsp:txBody>
      <dsp:txXfrm>
        <a:off x="2786189" y="1743903"/>
        <a:ext cx="2490129" cy="1494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49E95-9332-4A4A-A2C7-D92BEBC1EF9D}">
      <dsp:nvSpPr>
        <dsp:cNvPr id="0" name=""/>
        <dsp:cNvSpPr/>
      </dsp:nvSpPr>
      <dsp:spPr>
        <a:xfrm>
          <a:off x="2524" y="1559790"/>
          <a:ext cx="2130503" cy="175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Initial Plots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olidFill>
                <a:schemeClr val="tx1"/>
              </a:solidFill>
            </a:rPr>
            <a:t>Trend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olidFill>
                <a:schemeClr val="tx1"/>
              </a:solidFill>
            </a:rPr>
            <a:t>Seasonality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Stationarity Test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Outliers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Missing Data</a:t>
          </a:r>
        </a:p>
      </dsp:txBody>
      <dsp:txXfrm>
        <a:off x="42963" y="1600229"/>
        <a:ext cx="2049625" cy="1299794"/>
      </dsp:txXfrm>
    </dsp:sp>
    <dsp:sp modelId="{0022EC01-D1F6-7B4B-99B5-9EC5AAFE3170}">
      <dsp:nvSpPr>
        <dsp:cNvPr id="0" name=""/>
        <dsp:cNvSpPr/>
      </dsp:nvSpPr>
      <dsp:spPr>
        <a:xfrm>
          <a:off x="1221253" y="2055316"/>
          <a:ext cx="2235781" cy="2235781"/>
        </a:xfrm>
        <a:prstGeom prst="leftCircularArrow">
          <a:avLst>
            <a:gd name="adj1" fmla="val 2649"/>
            <a:gd name="adj2" fmla="val 322165"/>
            <a:gd name="adj3" fmla="val 2097676"/>
            <a:gd name="adj4" fmla="val 9024489"/>
            <a:gd name="adj5" fmla="val 30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E4F92-5F1A-2D44-B41F-1B7F04286724}">
      <dsp:nvSpPr>
        <dsp:cNvPr id="0" name=""/>
        <dsp:cNvSpPr/>
      </dsp:nvSpPr>
      <dsp:spPr>
        <a:xfrm>
          <a:off x="475969" y="2940462"/>
          <a:ext cx="1893780" cy="75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Filtering and Preparation</a:t>
          </a:r>
        </a:p>
      </dsp:txBody>
      <dsp:txXfrm>
        <a:off x="498026" y="2962519"/>
        <a:ext cx="1849666" cy="708980"/>
      </dsp:txXfrm>
    </dsp:sp>
    <dsp:sp modelId="{2999A416-FEBB-4048-B24B-35A2CD6B642D}">
      <dsp:nvSpPr>
        <dsp:cNvPr id="0" name=""/>
        <dsp:cNvSpPr/>
      </dsp:nvSpPr>
      <dsp:spPr>
        <a:xfrm>
          <a:off x="2651787" y="1559790"/>
          <a:ext cx="2130503" cy="175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Auto Correlation Function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solidFill>
                <a:schemeClr val="tx1"/>
              </a:solidFill>
            </a:rPr>
            <a:t>Partial Autocorrelation Function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solidFill>
                <a:schemeClr val="tx1"/>
              </a:solidFill>
            </a:rPr>
            <a:t>Model Parameter estimation</a:t>
          </a:r>
        </a:p>
      </dsp:txBody>
      <dsp:txXfrm>
        <a:off x="2692226" y="1976776"/>
        <a:ext cx="2049625" cy="1299794"/>
      </dsp:txXfrm>
    </dsp:sp>
    <dsp:sp modelId="{29D6FB78-4B9C-9A45-BE71-D57CD3846FED}">
      <dsp:nvSpPr>
        <dsp:cNvPr id="0" name=""/>
        <dsp:cNvSpPr/>
      </dsp:nvSpPr>
      <dsp:spPr>
        <a:xfrm>
          <a:off x="3852762" y="516802"/>
          <a:ext cx="2508012" cy="2508012"/>
        </a:xfrm>
        <a:prstGeom prst="circularArrow">
          <a:avLst>
            <a:gd name="adj1" fmla="val 2362"/>
            <a:gd name="adj2" fmla="val 285287"/>
            <a:gd name="adj3" fmla="val 19539202"/>
            <a:gd name="adj4" fmla="val 12575511"/>
            <a:gd name="adj5" fmla="val 27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32D9E-27C5-7D47-90A6-9CEBB237638F}">
      <dsp:nvSpPr>
        <dsp:cNvPr id="0" name=""/>
        <dsp:cNvSpPr/>
      </dsp:nvSpPr>
      <dsp:spPr>
        <a:xfrm>
          <a:off x="3125232" y="1183243"/>
          <a:ext cx="1893780" cy="75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Estimation</a:t>
          </a:r>
        </a:p>
      </dsp:txBody>
      <dsp:txXfrm>
        <a:off x="3147289" y="1205300"/>
        <a:ext cx="1849666" cy="708980"/>
      </dsp:txXfrm>
    </dsp:sp>
    <dsp:sp modelId="{D691F9B4-6451-0049-922F-6121707F4358}">
      <dsp:nvSpPr>
        <dsp:cNvPr id="0" name=""/>
        <dsp:cNvSpPr/>
      </dsp:nvSpPr>
      <dsp:spPr>
        <a:xfrm>
          <a:off x="5301049" y="1559790"/>
          <a:ext cx="2130503" cy="175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Forecast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Model accuracy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Model Selection</a:t>
          </a:r>
        </a:p>
      </dsp:txBody>
      <dsp:txXfrm>
        <a:off x="5341488" y="1600229"/>
        <a:ext cx="2049625" cy="1299794"/>
      </dsp:txXfrm>
    </dsp:sp>
    <dsp:sp modelId="{4A2500FC-814C-2E40-BFA0-B7F38DE9F758}">
      <dsp:nvSpPr>
        <dsp:cNvPr id="0" name=""/>
        <dsp:cNvSpPr/>
      </dsp:nvSpPr>
      <dsp:spPr>
        <a:xfrm>
          <a:off x="5774494" y="2940462"/>
          <a:ext cx="1893780" cy="75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Forecasting</a:t>
          </a:r>
        </a:p>
      </dsp:txBody>
      <dsp:txXfrm>
        <a:off x="5796551" y="2962519"/>
        <a:ext cx="1849666" cy="708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08308-7548-704C-A4CD-FE53C2F8CDCF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DE4D-5A1D-ED48-8983-1CB43B3B3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 related movement – not necessarily season – weekday-weekend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89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1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6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regression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8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regression results</a:t>
            </a:r>
          </a:p>
          <a:p>
            <a:r>
              <a:rPr lang="en-US" dirty="0"/>
              <a:t>Overall no increasing or decreasing trend on the mean</a:t>
            </a:r>
          </a:p>
          <a:p>
            <a:r>
              <a:rPr lang="en-US" dirty="0"/>
              <a:t>But it seems to be trending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10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next?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we already have a good representation of our inflow data?</a:t>
            </a:r>
          </a:p>
          <a:p>
            <a:r>
              <a:rPr lang="en-US" sz="1200" dirty="0"/>
              <a:t>seasonal cycle that accounts for the differences between the original data and this season-less rolling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63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7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8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BF5ABA6-9910-4A1B-8E76-F5861BD355D9}" type="slidenum">
              <a:rPr lang="en-US" sz="1200" smtClean="0"/>
              <a:pPr/>
              <a:t>34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E60FD10-9E2F-421F-AD94-20FE6288C369}" type="slidenum">
              <a:rPr lang="en-US" sz="1200" smtClean="0"/>
              <a:pPr/>
              <a:t>35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9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43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68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6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8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3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If a value from yesterday or last month, or last year can help you predict the value for today, then these time series techniques are appropriate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6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9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/>
              <a:t>If your rolling average considers the same window as your seasonal cycle, it washes out the seasonal cycle</a:t>
            </a:r>
          </a:p>
          <a:p>
            <a:pPr lvl="1"/>
            <a:endParaRPr lang="en-US" sz="1200" dirty="0"/>
          </a:p>
          <a:p>
            <a:pPr marL="205740" lvl="0" indent="-342900"/>
            <a:r>
              <a:rPr lang="en-US" sz="1200" dirty="0"/>
              <a:t>Seasonal component will account for the differences between the original data and detrended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3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47676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kumimoji="0" lang="x-none" dirty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Nicholas School of Environment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6/14/23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94030" y="6213475"/>
            <a:ext cx="5619749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pt-BR" sz="1600" b="1" noProof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563DE-733F-46E9-B0B1-92D1C1B33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91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16F20-3AAE-4163-BA91-8DD3B3E74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title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</a:t>
            </a:r>
            <a:endParaRPr kumimoji="0" lang="pt-B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noProof="0"/>
              <a:t>Click to edit Master text styles</a:t>
            </a:r>
          </a:p>
          <a:p>
            <a:pPr lvl="1" eaLnBrk="1" latinLnBrk="0" hangingPunct="1"/>
            <a:r>
              <a:rPr lang="pt-BR" noProof="0"/>
              <a:t>Second level</a:t>
            </a:r>
          </a:p>
          <a:p>
            <a:pPr lvl="2" eaLnBrk="1" latinLnBrk="0" hangingPunct="1"/>
            <a:r>
              <a:rPr lang="pt-BR" noProof="0"/>
              <a:t>Third level</a:t>
            </a:r>
          </a:p>
          <a:p>
            <a:pPr lvl="3" eaLnBrk="1" latinLnBrk="0" hangingPunct="1"/>
            <a:r>
              <a:rPr lang="pt-BR" noProof="0"/>
              <a:t>Fourth level</a:t>
            </a:r>
          </a:p>
          <a:p>
            <a:pPr lvl="4" eaLnBrk="1" latinLnBrk="0" hangingPunct="1"/>
            <a:r>
              <a:rPr lang="pt-BR" noProof="0"/>
              <a:t>Fifth level</a:t>
            </a:r>
            <a:endParaRPr kumimoji="0"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349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49" y="280799"/>
            <a:ext cx="8153400" cy="8699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text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styles</a:t>
            </a:r>
            <a:endParaRPr kumimoji="0" lang="pt-BR" noProof="0" dirty="0"/>
          </a:p>
          <a:p>
            <a:pPr lvl="1" eaLnBrk="1" latinLnBrk="0" hangingPunct="1"/>
            <a:r>
              <a:rPr kumimoji="0" lang="pt-BR" noProof="0" dirty="0" err="1"/>
              <a:t>Second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2" eaLnBrk="1" latinLnBrk="0" hangingPunct="1"/>
            <a:r>
              <a:rPr kumimoji="0" lang="pt-BR" noProof="0" dirty="0" err="1"/>
              <a:t>Third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3" eaLnBrk="1" latinLnBrk="0" hangingPunct="1"/>
            <a:r>
              <a:rPr kumimoji="0" lang="pt-BR" noProof="0" dirty="0" err="1"/>
              <a:t>Fourth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4" eaLnBrk="1" latinLnBrk="0" hangingPunct="1"/>
            <a:r>
              <a:rPr kumimoji="0" lang="pt-BR" noProof="0" dirty="0" err="1"/>
              <a:t>Fifth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github.com/ENV790/TSA_Intro_EDA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v872.github.io/" TargetMode="External"/><Relationship Id="rId2" Type="http://schemas.openxmlformats.org/officeDocument/2006/relationships/hyperlink" Target="https://env790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21" y="2298692"/>
            <a:ext cx="8818791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TIME SERIES ANALYSIS AND APPLICATIONS</a:t>
            </a:r>
            <a:br>
              <a:rPr lang="pt-BR" dirty="0"/>
            </a:br>
            <a:endParaRPr lang="pt-BR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7939" y="4637043"/>
            <a:ext cx="8736473" cy="103187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w Cen MT" charset="0"/>
              </a:rPr>
              <a:t>Prof. Luana Medeiros Marangon Lima, Ph.D.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70" y="282063"/>
            <a:ext cx="1879522" cy="1330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92" y="282063"/>
            <a:ext cx="3083238" cy="1348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3527" r="13527"/>
          <a:stretch/>
        </p:blipFill>
        <p:spPr>
          <a:xfrm>
            <a:off x="6147630" y="282063"/>
            <a:ext cx="1879522" cy="132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118A7-A792-C5E2-CC75-28641E7A86EF}"/>
              </a:ext>
            </a:extLst>
          </p:cNvPr>
          <p:cNvSpPr txBox="1"/>
          <p:nvPr/>
        </p:nvSpPr>
        <p:spPr>
          <a:xfrm>
            <a:off x="165621" y="6268160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Durham, June 15</a:t>
            </a:r>
            <a:r>
              <a:rPr lang="en-US" sz="1400" baseline="30000" dirty="0"/>
              <a:t>th</a:t>
            </a:r>
            <a:r>
              <a:rPr lang="en-US" sz="1400" dirty="0"/>
              <a:t>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FF714-FF27-2082-5BD0-194B70425C5C}"/>
              </a:ext>
            </a:extLst>
          </p:cNvPr>
          <p:cNvSpPr txBox="1"/>
          <p:nvPr/>
        </p:nvSpPr>
        <p:spPr>
          <a:xfrm>
            <a:off x="2427889" y="6175827"/>
            <a:ext cx="6716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Energy Data Analytics PhD Student Fellows Workshop</a:t>
            </a:r>
          </a:p>
        </p:txBody>
      </p:sp>
    </p:spTree>
    <p:extLst>
      <p:ext uri="{BB962C8B-B14F-4D97-AF65-F5344CB8AC3E}">
        <p14:creationId xmlns:p14="http://schemas.microsoft.com/office/powerpoint/2010/main" val="108297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6F3F94-CB54-6E2C-125D-376C827241A9}"/>
              </a:ext>
            </a:extLst>
          </p:cNvPr>
          <p:cNvSpPr/>
          <p:nvPr/>
        </p:nvSpPr>
        <p:spPr>
          <a:xfrm>
            <a:off x="3677056" y="1673972"/>
            <a:ext cx="4980561" cy="242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ABD5-052A-D74D-97B5-831A7A72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Time Series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B0C49-398E-9C22-331A-46DDB285F0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4542818"/>
            <a:ext cx="8153400" cy="1553181"/>
          </a:xfrm>
        </p:spPr>
        <p:txBody>
          <a:bodyPr/>
          <a:lstStyle/>
          <a:p>
            <a:r>
              <a:rPr lang="en-US" dirty="0"/>
              <a:t>Critical skill in today's </a:t>
            </a:r>
            <a:r>
              <a:rPr lang="en-US" b="1" dirty="0">
                <a:solidFill>
                  <a:srgbClr val="DD8047"/>
                </a:solidFill>
              </a:rPr>
              <a:t>data-driven world</a:t>
            </a:r>
          </a:p>
          <a:p>
            <a:r>
              <a:rPr lang="en-US" dirty="0"/>
              <a:t>Widely applicable across various industries and domains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792A-7921-5F26-E168-7C1EE968BD6E}"/>
              </a:ext>
            </a:extLst>
          </p:cNvPr>
          <p:cNvSpPr/>
          <p:nvPr/>
        </p:nvSpPr>
        <p:spPr>
          <a:xfrm>
            <a:off x="612648" y="2339506"/>
            <a:ext cx="2364016" cy="1147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Understanding </a:t>
            </a:r>
            <a:r>
              <a:rPr lang="en-US" b="1" dirty="0">
                <a:solidFill>
                  <a:srgbClr val="DD8047"/>
                </a:solidFill>
              </a:rPr>
              <a:t>temporal patterns</a:t>
            </a:r>
            <a:r>
              <a:rPr lang="en-US" dirty="0"/>
              <a:t> and </a:t>
            </a:r>
            <a:r>
              <a:rPr lang="en-US" b="1" dirty="0">
                <a:solidFill>
                  <a:srgbClr val="DD8047"/>
                </a:solidFill>
              </a:rPr>
              <a:t>dependencies</a:t>
            </a:r>
            <a:r>
              <a:rPr lang="en-US" dirty="0"/>
              <a:t> in the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F18AE-7727-7E08-AAEF-B4DFCC7E281F}"/>
              </a:ext>
            </a:extLst>
          </p:cNvPr>
          <p:cNvSpPr/>
          <p:nvPr/>
        </p:nvSpPr>
        <p:spPr>
          <a:xfrm>
            <a:off x="3823684" y="1785840"/>
            <a:ext cx="2265832" cy="622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Forecasting and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6C5A9-B5DB-22F9-063D-1933D157A129}"/>
              </a:ext>
            </a:extLst>
          </p:cNvPr>
          <p:cNvSpPr/>
          <p:nvPr/>
        </p:nvSpPr>
        <p:spPr>
          <a:xfrm>
            <a:off x="3823684" y="2555950"/>
            <a:ext cx="2265832" cy="622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 and Intervention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7BB93E-809D-7D3E-87BF-CF1FA775D62E}"/>
              </a:ext>
            </a:extLst>
          </p:cNvPr>
          <p:cNvSpPr/>
          <p:nvPr/>
        </p:nvSpPr>
        <p:spPr>
          <a:xfrm>
            <a:off x="3823684" y="3318353"/>
            <a:ext cx="2265833" cy="622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Data-Driven Decision Making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98FBBA-6574-B866-CD54-0346470C12A3}"/>
              </a:ext>
            </a:extLst>
          </p:cNvPr>
          <p:cNvSpPr/>
          <p:nvPr/>
        </p:nvSpPr>
        <p:spPr>
          <a:xfrm>
            <a:off x="6236144" y="1785839"/>
            <a:ext cx="2265832" cy="622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Optimization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E7E6B-7D9B-3417-98B5-738EAF9B8E6F}"/>
              </a:ext>
            </a:extLst>
          </p:cNvPr>
          <p:cNvSpPr/>
          <p:nvPr/>
        </p:nvSpPr>
        <p:spPr>
          <a:xfrm>
            <a:off x="6236144" y="2551895"/>
            <a:ext cx="2265832" cy="622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Policy Formulation and 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845640-7D28-AB8E-BE36-B276F30B763C}"/>
              </a:ext>
            </a:extLst>
          </p:cNvPr>
          <p:cNvSpPr/>
          <p:nvPr/>
        </p:nvSpPr>
        <p:spPr>
          <a:xfrm>
            <a:off x="6250024" y="3326060"/>
            <a:ext cx="2265833" cy="622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Management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992EC89-FE3C-511C-96C6-4645144A9A8F}"/>
              </a:ext>
            </a:extLst>
          </p:cNvPr>
          <p:cNvSpPr/>
          <p:nvPr/>
        </p:nvSpPr>
        <p:spPr>
          <a:xfrm>
            <a:off x="3151762" y="2782111"/>
            <a:ext cx="437744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2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759C-2B6B-A4B7-97A8-A2DE10EA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Time Series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80D8A1-58D9-03D9-202B-4F0EDB2AD8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Autoregressive Integrated Moving Average (ARIMA)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combines three components: autoregression (AR), differencing (I), and moving average (MA)</a:t>
            </a:r>
          </a:p>
          <a:p>
            <a:pPr>
              <a:lnSpc>
                <a:spcPct val="110000"/>
              </a:lnSpc>
            </a:pPr>
            <a:r>
              <a:rPr lang="en-US" dirty="0"/>
              <a:t>Seasonal Autoregressive Integrated Moving Average (SARIMA)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extension of ARIMA that incorporates seasonal components</a:t>
            </a:r>
          </a:p>
          <a:p>
            <a:pPr>
              <a:lnSpc>
                <a:spcPct val="110000"/>
              </a:lnSpc>
            </a:pPr>
            <a:r>
              <a:rPr lang="en-US" dirty="0"/>
              <a:t>Exponential Smoothing Models: Exponential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Simple Exponential Smoothing (SES), Holt's Linear Exponential Smoothing, and Holt-Winters' Seasonal Exponential Smoothing</a:t>
            </a:r>
          </a:p>
          <a:p>
            <a:pPr>
              <a:lnSpc>
                <a:spcPct val="110000"/>
              </a:lnSpc>
            </a:pPr>
            <a:r>
              <a:rPr lang="en-US" dirty="0"/>
              <a:t>Seasonal Decomposition of Time Series (STL): STL is a method that decomposes a time series into seasonal, trend, and residual components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6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4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3E9D6-E1B8-99EE-4F9E-7A94800607AD}"/>
              </a:ext>
            </a:extLst>
          </p:cNvPr>
          <p:cNvSpPr/>
          <p:nvPr/>
        </p:nvSpPr>
        <p:spPr>
          <a:xfrm>
            <a:off x="612648" y="1600199"/>
            <a:ext cx="8153400" cy="30734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7A898-93C3-9289-41D7-F9DBEE5A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TSA Applications to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3EB9-3A41-0D75-C228-C2E48785C5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7291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DD8047"/>
                </a:solidFill>
              </a:rPr>
              <a:t>Energy demand </a:t>
            </a:r>
            <a:r>
              <a:rPr lang="en-US" dirty="0"/>
              <a:t>forecasting for resource planning, load balancing, and infrastructure development</a:t>
            </a:r>
          </a:p>
          <a:p>
            <a:r>
              <a:rPr lang="en-US" b="1" dirty="0">
                <a:solidFill>
                  <a:srgbClr val="DD8047"/>
                </a:solidFill>
              </a:rPr>
              <a:t>Renewable energy </a:t>
            </a:r>
            <a:r>
              <a:rPr lang="en-US" dirty="0"/>
              <a:t>forecasting to facilitate solar and wind power grid integration</a:t>
            </a:r>
          </a:p>
          <a:p>
            <a:r>
              <a:rPr lang="en-US" dirty="0"/>
              <a:t>Forecasting </a:t>
            </a:r>
            <a:r>
              <a:rPr lang="en-US" b="1" dirty="0">
                <a:solidFill>
                  <a:srgbClr val="DD8047"/>
                </a:solidFill>
              </a:rPr>
              <a:t>energy prices</a:t>
            </a:r>
            <a:r>
              <a:rPr lang="en-US" dirty="0">
                <a:solidFill>
                  <a:srgbClr val="DD8047"/>
                </a:solidFill>
              </a:rPr>
              <a:t> </a:t>
            </a:r>
            <a:r>
              <a:rPr lang="en-US" dirty="0"/>
              <a:t>to inform trading strategies and risk management</a:t>
            </a:r>
          </a:p>
          <a:p>
            <a:r>
              <a:rPr lang="en-US" b="1" dirty="0">
                <a:solidFill>
                  <a:srgbClr val="DD8047"/>
                </a:solidFill>
              </a:rPr>
              <a:t>Energy storage</a:t>
            </a:r>
            <a:r>
              <a:rPr lang="en-US" b="1" dirty="0"/>
              <a:t> </a:t>
            </a:r>
            <a:r>
              <a:rPr lang="en-US" dirty="0"/>
              <a:t>optimal sizing and dispatch strategies for energy storage systems</a:t>
            </a:r>
          </a:p>
          <a:p>
            <a:r>
              <a:rPr lang="en-US" dirty="0"/>
              <a:t>Identifying </a:t>
            </a:r>
            <a:r>
              <a:rPr lang="en-US" b="1" dirty="0">
                <a:solidFill>
                  <a:srgbClr val="DD8047"/>
                </a:solidFill>
              </a:rPr>
              <a:t>abnormal energy consumption or production </a:t>
            </a:r>
            <a:r>
              <a:rPr lang="en-US" dirty="0"/>
              <a:t>patterns that may indicate equipment malfunction or faults</a:t>
            </a:r>
          </a:p>
          <a:p>
            <a:r>
              <a:rPr lang="en-US" b="1" dirty="0">
                <a:solidFill>
                  <a:srgbClr val="DD8047"/>
                </a:solidFill>
              </a:rPr>
              <a:t>Load profiling </a:t>
            </a:r>
            <a:r>
              <a:rPr lang="en-US" dirty="0"/>
              <a:t>for dynamic pricing structures and personalized tariffs/rates to incentivize 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96284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96DB2-21A0-0141-8EFB-DF188260B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 Component</a:t>
            </a:r>
          </a:p>
          <a:p>
            <a:r>
              <a:rPr lang="en-US" dirty="0"/>
              <a:t>Seasonal Component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EBECDA-EDA7-E241-BFEE-1E927098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13608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Long-term tendency</a:t>
            </a:r>
          </a:p>
          <a:p>
            <a:pPr lvl="1"/>
            <a:r>
              <a:rPr lang="en-US" dirty="0"/>
              <a:t>Increase (upward movement) or </a:t>
            </a:r>
          </a:p>
          <a:p>
            <a:pPr lvl="1"/>
            <a:r>
              <a:rPr lang="en-US" dirty="0"/>
              <a:t>Decrease (downward movement)</a:t>
            </a:r>
          </a:p>
          <a:p>
            <a:r>
              <a:rPr lang="en-US" dirty="0"/>
              <a:t>Trend can be linear or non-linear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2" y="3959461"/>
            <a:ext cx="4366590" cy="230141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738098" y="3631975"/>
            <a:ext cx="3803263" cy="2628900"/>
            <a:chOff x="4738098" y="3848100"/>
            <a:chExt cx="3803263" cy="2628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8098" y="3917111"/>
              <a:ext cx="3803263" cy="25598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51894" y="3848100"/>
              <a:ext cx="2501661" cy="3274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45834" y="5343947"/>
              <a:ext cx="2501661" cy="3274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94367" y="3631975"/>
            <a:ext cx="300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</a:t>
            </a:r>
            <a:r>
              <a:rPr lang="en-US"/>
              <a:t>: Upward Linear Trend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44831" y="3631975"/>
            <a:ext cx="300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Ex: Quadratic Trend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7EDAD7-7B32-AACA-D89D-86CC76416B90}"/>
              </a:ext>
            </a:extLst>
          </p:cNvPr>
          <p:cNvSpPr/>
          <p:nvPr/>
        </p:nvSpPr>
        <p:spPr>
          <a:xfrm>
            <a:off x="345584" y="6249249"/>
            <a:ext cx="8623052" cy="40011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DD8047"/>
                </a:solidFill>
              </a:rPr>
              <a:t>Most of the time we assume a rolling average to simplify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6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Trend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199"/>
                <a:ext cx="8153400" cy="49128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linear trend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>
                    <a:solidFill>
                      <a:srgbClr val="DD8047"/>
                    </a:solidFill>
                  </a:rPr>
                  <a:t>Slope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and the </a:t>
                </a:r>
                <a:r>
                  <a:rPr lang="en-US" b="1" dirty="0">
                    <a:solidFill>
                      <a:srgbClr val="DD8047"/>
                    </a:solidFill>
                  </a:rPr>
                  <a:t>intercept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are the unknown parameters,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DD8047"/>
                    </a:solidFill>
                  </a:rPr>
                  <a:t>error term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199"/>
                <a:ext cx="8153400" cy="4912895"/>
              </a:xfrm>
              <a:blipFill rotWithShape="0">
                <a:blip r:embed="rId2"/>
                <a:stretch>
                  <a:fillRect l="-449" t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95" y="3592318"/>
            <a:ext cx="5208814" cy="3265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99025" y="4491875"/>
                <a:ext cx="2764222" cy="964238"/>
              </a:xfrm>
              <a:prstGeom prst="rect">
                <a:avLst/>
              </a:prstGeom>
              <a:noFill/>
              <a:ln w="12700">
                <a:solidFill>
                  <a:srgbClr val="DD804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DD8047"/>
                    </a:solidFill>
                  </a:rPr>
                  <a:t>The error term or residual is </a:t>
                </a:r>
                <a:r>
                  <a:rPr lang="en-US" b="1">
                    <a:solidFill>
                      <a:srgbClr val="DD8047"/>
                    </a:solidFill>
                  </a:rPr>
                  <a:t>the distance </a:t>
                </a:r>
                <a:r>
                  <a:rPr lang="en-US" b="1" dirty="0">
                    <a:solidFill>
                      <a:srgbClr val="DD8047"/>
                    </a:solidFill>
                  </a:rPr>
                  <a:t>from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DD80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DD8047"/>
                            </a:solidFill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DD804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DD8047"/>
                    </a:solidFill>
                  </a:rPr>
                  <a:t> to the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DD80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DD80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DD80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DD8047"/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DD8047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b/>
                    </m:sSub>
                  </m:oMath>
                </a14:m>
                <a:r>
                  <a:rPr lang="en-US" b="1" dirty="0">
                    <a:solidFill>
                      <a:srgbClr val="DD804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25" y="4491875"/>
                <a:ext cx="2764222" cy="964238"/>
              </a:xfrm>
              <a:prstGeom prst="rect">
                <a:avLst/>
              </a:prstGeom>
              <a:blipFill rotWithShape="0">
                <a:blip r:embed="rId4"/>
                <a:stretch>
                  <a:fillRect t="-3125" r="-440" b="-6250"/>
                </a:stretch>
              </a:blipFill>
              <a:ln w="12700">
                <a:solidFill>
                  <a:srgbClr val="DD804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00193" y="4040317"/>
                <a:ext cx="1623585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48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0048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48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48DA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48DA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48DA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48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48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48D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48DA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93" y="4040317"/>
                <a:ext cx="1623585" cy="376770"/>
              </a:xfrm>
              <a:prstGeom prst="rect">
                <a:avLst/>
              </a:prstGeom>
              <a:blipFill rotWithShape="0">
                <a:blip r:embed="rId5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>
            <a:off x="5910943" y="4409649"/>
            <a:ext cx="189250" cy="815510"/>
          </a:xfrm>
          <a:prstGeom prst="rightBrace">
            <a:avLst/>
          </a:prstGeom>
          <a:noFill/>
          <a:ln w="19050">
            <a:solidFill>
              <a:srgbClr val="DD8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86224" y="5598530"/>
                <a:ext cx="1354666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24" y="5598530"/>
                <a:ext cx="1354666" cy="376770"/>
              </a:xfrm>
              <a:prstGeom prst="rect">
                <a:avLst/>
              </a:prstGeom>
              <a:blipFill rotWithShape="0">
                <a:blip r:embed="rId6"/>
                <a:stretch>
                  <a:fillRect t="-6452" r="-2297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01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Trend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One approach: </a:t>
                </a:r>
                <a:r>
                  <a:rPr lang="en-US" b="1" dirty="0">
                    <a:solidFill>
                      <a:srgbClr val="DD8047"/>
                    </a:solidFill>
                  </a:rPr>
                  <a:t>Least Squares Method</a:t>
                </a:r>
              </a:p>
              <a:p>
                <a:pPr lvl="1"/>
                <a:r>
                  <a:rPr lang="en-US" dirty="0"/>
                  <a:t>We want to minimize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How de we minimize this function?</a:t>
                </a:r>
              </a:p>
              <a:p>
                <a:pPr lvl="2"/>
                <a:r>
                  <a:rPr lang="en-US" dirty="0"/>
                  <a:t>By taking the partial derivatives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respect to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467" t="-1690" b="-1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FFB0-EE25-CB0D-F140-7D73F7B6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Non-Linear Trend Estimation: Moving Average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D78D-0C51-58BB-4EBE-BACDBF1B98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700" dirty="0"/>
              <a:t>Smooth out the trend with something like a rolling average</a:t>
            </a:r>
          </a:p>
          <a:p>
            <a:pPr lvl="1"/>
            <a:r>
              <a:rPr lang="en-US" sz="2400" dirty="0"/>
              <a:t>A moving average trendline smooth out fluctuations in data to show a pattern or trend more clearly</a:t>
            </a:r>
          </a:p>
          <a:p>
            <a:pPr lvl="1"/>
            <a:r>
              <a:rPr lang="en-US" sz="2400" dirty="0">
                <a:solidFill>
                  <a:srgbClr val="DD8047"/>
                </a:solidFill>
              </a:rPr>
              <a:t>Which order to use for the moving average?</a:t>
            </a:r>
          </a:p>
          <a:p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9DD0B-5E9B-B818-0E82-AD9A7FED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529" y="3949508"/>
            <a:ext cx="4203461" cy="2525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AFBCD-94FA-C8C8-85E0-E41560844AC0}"/>
              </a:ext>
            </a:extLst>
          </p:cNvPr>
          <p:cNvSpPr txBox="1"/>
          <p:nvPr/>
        </p:nvSpPr>
        <p:spPr>
          <a:xfrm>
            <a:off x="612648" y="4127313"/>
            <a:ext cx="4093823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700" dirty="0"/>
              <a:t>Looking at the rolling average makes it easier to tell how the trend is moving underneath the noise</a:t>
            </a:r>
          </a:p>
        </p:txBody>
      </p:sp>
    </p:spTree>
    <p:extLst>
      <p:ext uri="{BB962C8B-B14F-4D97-AF65-F5344CB8AC3E}">
        <p14:creationId xmlns:p14="http://schemas.microsoft.com/office/powerpoint/2010/main" val="164810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Short-term regular wave-like patterns</a:t>
            </a:r>
          </a:p>
          <a:p>
            <a:pPr lvl="1"/>
            <a:r>
              <a:rPr lang="en-US" dirty="0"/>
              <a:t>Observed within 1 year - monthly or quarterly</a:t>
            </a:r>
          </a:p>
          <a:p>
            <a:pPr lvl="1"/>
            <a:r>
              <a:rPr lang="en-US" dirty="0"/>
              <a:t>Equally spaced peaks and troughs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429000"/>
            <a:ext cx="6227027" cy="319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84C940-6B07-C459-8501-12518707FE85}"/>
              </a:ext>
            </a:extLst>
          </p:cNvPr>
          <p:cNvSpPr txBox="1"/>
          <p:nvPr/>
        </p:nvSpPr>
        <p:spPr>
          <a:xfrm>
            <a:off x="6993606" y="2708017"/>
            <a:ext cx="1859040" cy="954107"/>
          </a:xfrm>
          <a:prstGeom prst="rect">
            <a:avLst/>
          </a:prstGeom>
          <a:solidFill>
            <a:schemeClr val="accent2"/>
          </a:solidFill>
          <a:ln w="28575">
            <a:solidFill>
              <a:srgbClr val="DD80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Calendar Related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E2875-6B8E-124B-F75D-55DE24F53082}"/>
              </a:ext>
            </a:extLst>
          </p:cNvPr>
          <p:cNvSpPr/>
          <p:nvPr/>
        </p:nvSpPr>
        <p:spPr>
          <a:xfrm>
            <a:off x="1413268" y="4621264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B0D39-9D9B-7E30-BD7A-CF9D96136226}"/>
              </a:ext>
            </a:extLst>
          </p:cNvPr>
          <p:cNvSpPr/>
          <p:nvPr/>
        </p:nvSpPr>
        <p:spPr>
          <a:xfrm>
            <a:off x="2121623" y="4567475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5437B2-9CB5-6059-97DD-6FAB6F5AC130}"/>
              </a:ext>
            </a:extLst>
          </p:cNvPr>
          <p:cNvSpPr/>
          <p:nvPr/>
        </p:nvSpPr>
        <p:spPr>
          <a:xfrm>
            <a:off x="2829978" y="4365769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009C8D-4BE8-6318-8A92-166067DF3A6D}"/>
              </a:ext>
            </a:extLst>
          </p:cNvPr>
          <p:cNvSpPr/>
          <p:nvPr/>
        </p:nvSpPr>
        <p:spPr>
          <a:xfrm>
            <a:off x="3507334" y="4365769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E17892-C2B9-D934-35CC-C78D93D6A08D}"/>
              </a:ext>
            </a:extLst>
          </p:cNvPr>
          <p:cNvSpPr/>
          <p:nvPr/>
        </p:nvSpPr>
        <p:spPr>
          <a:xfrm>
            <a:off x="4161900" y="4083380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361BCF-D4EE-5100-AD34-5F589223B8F2}"/>
              </a:ext>
            </a:extLst>
          </p:cNvPr>
          <p:cNvSpPr/>
          <p:nvPr/>
        </p:nvSpPr>
        <p:spPr>
          <a:xfrm>
            <a:off x="4870255" y="3881674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76ED91-9CFC-98B3-4E73-D8D3F4A2E03F}"/>
              </a:ext>
            </a:extLst>
          </p:cNvPr>
          <p:cNvSpPr/>
          <p:nvPr/>
        </p:nvSpPr>
        <p:spPr>
          <a:xfrm>
            <a:off x="5518789" y="3841332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3ECFBE-C97E-8EA1-149C-549E7361DB3C}"/>
              </a:ext>
            </a:extLst>
          </p:cNvPr>
          <p:cNvSpPr/>
          <p:nvPr/>
        </p:nvSpPr>
        <p:spPr>
          <a:xfrm>
            <a:off x="6227144" y="3679968"/>
            <a:ext cx="336176" cy="403412"/>
          </a:xfrm>
          <a:prstGeom prst="ellipse">
            <a:avLst/>
          </a:prstGeom>
          <a:noFill/>
          <a:ln w="28575"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1FF76-80BC-0466-FE62-D3709D755354}"/>
              </a:ext>
            </a:extLst>
          </p:cNvPr>
          <p:cNvSpPr txBox="1"/>
          <p:nvPr/>
        </p:nvSpPr>
        <p:spPr>
          <a:xfrm>
            <a:off x="7017570" y="4159599"/>
            <a:ext cx="185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D8047"/>
                </a:solidFill>
              </a:rPr>
              <a:t>Peaks in the Summer months Jun/Jul/Ago</a:t>
            </a:r>
          </a:p>
        </p:txBody>
      </p:sp>
    </p:spTree>
    <p:extLst>
      <p:ext uri="{BB962C8B-B14F-4D97-AF65-F5344CB8AC3E}">
        <p14:creationId xmlns:p14="http://schemas.microsoft.com/office/powerpoint/2010/main" val="17488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08B4-51A7-7D4C-3802-5A9D97FC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Decomposition: Trend Component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6DBEA1-F9C2-7A93-58E5-8970FB74884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199"/>
                <a:ext cx="8153400" cy="486783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en-US" sz="2700" b="1" dirty="0">
                    <a:solidFill>
                      <a:srgbClr val="DD8047"/>
                    </a:solidFill>
                  </a:rPr>
                  <a:t>Smooth the trend</a:t>
                </a:r>
                <a:r>
                  <a:rPr lang="en-US" sz="2700" dirty="0"/>
                  <a:t> with a moving average</a:t>
                </a:r>
              </a:p>
              <a:p>
                <a:pPr marL="662940" lvl="1" indent="-342900"/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dirty="0"/>
                        </m:ctrlPr>
                      </m:sSubPr>
                      <m:e>
                        <m:r>
                          <a:rPr lang="en-US" sz="2400" dirty="0"/>
                          <m:t>𝑌</m:t>
                        </m:r>
                      </m:e>
                      <m:sub>
                        <m:r>
                          <a:rPr lang="en-US" sz="2400" dirty="0"/>
                          <m:t>𝑡𝑟𝑒𝑛𝑑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20040" lvl="1" indent="0">
                  <a:buSzPct val="100000"/>
                  <a:buNone/>
                </a:pPr>
                <a:endParaRPr lang="en-US" sz="2400" dirty="0"/>
              </a:p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en-US" sz="2700" b="1" dirty="0">
                    <a:solidFill>
                      <a:srgbClr val="DD8047"/>
                    </a:solidFill>
                  </a:rPr>
                  <a:t>De-trend </a:t>
                </a:r>
                <a:r>
                  <a:rPr lang="en-US" sz="2700" dirty="0"/>
                  <a:t>the series</a:t>
                </a:r>
              </a:p>
              <a:p>
                <a:pPr lvl="1"/>
                <a:r>
                  <a:rPr lang="en-US" sz="2400" dirty="0"/>
                  <a:t>Additive Model</a:t>
                </a:r>
              </a:p>
              <a:p>
                <a:pPr lvl="2"/>
                <a:r>
                  <a:rPr lang="en-US" sz="2100" dirty="0"/>
                  <a:t>take original series and </a:t>
                </a:r>
                <a:r>
                  <a:rPr lang="en-US" sz="2100" b="1" dirty="0">
                    <a:solidFill>
                      <a:srgbClr val="DD8047"/>
                    </a:solidFill>
                  </a:rPr>
                  <a:t>subtract</a:t>
                </a:r>
                <a:r>
                  <a:rPr lang="en-US" sz="2100" dirty="0"/>
                  <a:t> the smoothed trend</a:t>
                </a:r>
              </a:p>
              <a:p>
                <a:pPr marL="6858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𝑠𝑒𝑎𝑠𝑜𝑛𝑎𝑙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sub>
                    </m:sSub>
                  </m:oMath>
                </a14:m>
                <a:r>
                  <a:rPr lang="en-US" sz="2100" dirty="0"/>
                  <a:t> </a:t>
                </a:r>
              </a:p>
              <a:p>
                <a:pPr lvl="1"/>
                <a:r>
                  <a:rPr lang="en-US" sz="2400" dirty="0"/>
                  <a:t>Multiplicative model</a:t>
                </a:r>
              </a:p>
              <a:p>
                <a:pPr lvl="2"/>
                <a:r>
                  <a:rPr lang="en-US" sz="2100" dirty="0"/>
                  <a:t>scales the size of the seasonal component as the trend rises or falls</a:t>
                </a:r>
              </a:p>
              <a:p>
                <a:pPr lvl="2"/>
                <a:r>
                  <a:rPr lang="en-US" sz="2100" dirty="0"/>
                  <a:t>take original series and </a:t>
                </a:r>
                <a:r>
                  <a:rPr lang="en-US" sz="2100" b="1" dirty="0">
                    <a:solidFill>
                      <a:srgbClr val="DD8047"/>
                    </a:solidFill>
                  </a:rPr>
                  <a:t>divide</a:t>
                </a:r>
                <a:r>
                  <a:rPr lang="en-US" sz="2100" dirty="0"/>
                  <a:t> the original data by the trend</a:t>
                </a:r>
              </a:p>
              <a:p>
                <a:pPr marL="6858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𝑠𝑒𝑎𝑠𝑜𝑛𝑎𝑙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𝑡𝑟𝑒𝑛𝑑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100" dirty="0"/>
                  <a:t> </a:t>
                </a:r>
              </a:p>
              <a:p>
                <a:pPr lvl="2"/>
                <a:endParaRPr lang="en-US" sz="2100" dirty="0"/>
              </a:p>
              <a:p>
                <a:pPr lvl="1"/>
                <a:endParaRPr lang="en-US" sz="2400" dirty="0"/>
              </a:p>
              <a:p>
                <a:endParaRPr lang="en-US" sz="2700" b="1" dirty="0">
                  <a:solidFill>
                    <a:srgbClr val="DD8047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DD8047"/>
                  </a:solidFill>
                </a:endParaRPr>
              </a:p>
              <a:p>
                <a:pPr marL="662940" lvl="1" indent="-342900"/>
                <a:endParaRPr lang="en-US" sz="24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6DBEA1-F9C2-7A93-58E5-8970FB748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199"/>
                <a:ext cx="8153400" cy="4867835"/>
              </a:xfrm>
              <a:blipFill>
                <a:blip r:embed="rId3"/>
                <a:stretch>
                  <a:fillRect l="-1244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5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introductions…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63798"/>
            <a:ext cx="8153400" cy="5257800"/>
          </a:xfrm>
        </p:spPr>
        <p:txBody>
          <a:bodyPr>
            <a:noAutofit/>
          </a:bodyPr>
          <a:lstStyle/>
          <a:p>
            <a:r>
              <a:rPr lang="en-US" sz="1800" dirty="0"/>
              <a:t>Originally from Brazil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dirty="0"/>
              <a:t>B.Sc. &amp; MS. , Electrical Engineering</a:t>
            </a:r>
          </a:p>
          <a:p>
            <a:pPr marL="320040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1800" dirty="0"/>
              <a:t>FEDERAL UNIVERSITY OF ITAJUBÁ, Brazil, 2005 &amp; 2007</a:t>
            </a:r>
          </a:p>
          <a:p>
            <a:pPr marL="320040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1800" i="1" dirty="0"/>
              <a:t>Electrical Power Systems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dirty="0"/>
              <a:t>Ph.D., Operations Research and Industrial Engineering</a:t>
            </a:r>
          </a:p>
          <a:p>
            <a:pPr marL="320040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1800" dirty="0"/>
              <a:t>UNIVERSITY OF TEXAS, Austin, TX, 2011</a:t>
            </a:r>
          </a:p>
          <a:p>
            <a:pPr marL="320040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1800" i="1" dirty="0"/>
              <a:t>Modeling and Forecast of Brazilian Reservoir Inflows via Dynamic Linear Models under Climate Change Scenarios</a:t>
            </a:r>
          </a:p>
          <a:p>
            <a:r>
              <a:rPr lang="en-US" sz="1800" dirty="0"/>
              <a:t>Joined the Nicholas School in Jan 2018 and the EI/NIEES in July 2019</a:t>
            </a:r>
          </a:p>
          <a:p>
            <a:r>
              <a:rPr lang="en-US" sz="1800" dirty="0">
                <a:solidFill>
                  <a:srgbClr val="DD8047"/>
                </a:solidFill>
              </a:rPr>
              <a:t>Recent courses: </a:t>
            </a:r>
            <a:r>
              <a:rPr lang="en-US" sz="1600" dirty="0"/>
              <a:t>Time Series Analysis for Energy Data, Environmental Data Analytics, Modeling for Energy Systems, Economics of Modern Power Systems</a:t>
            </a:r>
          </a:p>
          <a:p>
            <a:r>
              <a:rPr lang="en-US" sz="1800" dirty="0">
                <a:solidFill>
                  <a:srgbClr val="DD8047"/>
                </a:solidFill>
              </a:rPr>
              <a:t>Research and work experience:</a:t>
            </a:r>
            <a:r>
              <a:rPr lang="en-US" sz="1800" dirty="0"/>
              <a:t> </a:t>
            </a:r>
            <a:r>
              <a:rPr lang="en-US" sz="1600" dirty="0"/>
              <a:t>Renewable energy development and integration, Co-Optimization of Water &amp; Energy Systems, Power System Economics, Climate Change effect on energy production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1" r="1137"/>
          <a:stretch/>
        </p:blipFill>
        <p:spPr>
          <a:xfrm>
            <a:off x="7527479" y="2532471"/>
            <a:ext cx="1590518" cy="1175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/>
          <a:stretch/>
        </p:blipFill>
        <p:spPr>
          <a:xfrm>
            <a:off x="6456501" y="1563798"/>
            <a:ext cx="1676017" cy="1175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89894F-FE57-B74F-A5C5-AB36F7BBB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08" b="14576"/>
          <a:stretch/>
        </p:blipFill>
        <p:spPr>
          <a:xfrm>
            <a:off x="4788165" y="3356998"/>
            <a:ext cx="1008112" cy="48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52F87-FBB5-D8E6-F71C-6ADEA97A48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88" r="3300"/>
          <a:stretch/>
        </p:blipFill>
        <p:spPr>
          <a:xfrm>
            <a:off x="7798268" y="103814"/>
            <a:ext cx="1200589" cy="111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6070F-764D-F936-E0AF-8CD6759703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523" b="13010"/>
          <a:stretch/>
        </p:blipFill>
        <p:spPr>
          <a:xfrm>
            <a:off x="3253049" y="2634783"/>
            <a:ext cx="892009" cy="4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8370-160F-54D1-0BEE-2BEF8CF1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vs Multiplicative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6BB0B-3DF7-D009-E8A6-331F75ED4D6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4307" y="1555339"/>
            <a:ext cx="6855386" cy="2936289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1B64C-7487-3B2E-DA4D-B67AC3F9A5F2}"/>
              </a:ext>
            </a:extLst>
          </p:cNvPr>
          <p:cNvSpPr txBox="1"/>
          <p:nvPr/>
        </p:nvSpPr>
        <p:spPr>
          <a:xfrm>
            <a:off x="739589" y="4827767"/>
            <a:ext cx="8026459" cy="165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/>
              <a:t>In the </a:t>
            </a:r>
            <a:r>
              <a:rPr lang="en-US" sz="2400" b="1" dirty="0">
                <a:solidFill>
                  <a:srgbClr val="DD8047"/>
                </a:solidFill>
              </a:rPr>
              <a:t>additive model </a:t>
            </a:r>
            <a:r>
              <a:rPr lang="en-US" sz="2400" dirty="0"/>
              <a:t>the magnitude of seasonality does not change in relation to time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/>
              <a:t>In the </a:t>
            </a:r>
            <a:r>
              <a:rPr lang="en-US" sz="2400" b="1" dirty="0">
                <a:solidFill>
                  <a:srgbClr val="DD8047"/>
                </a:solidFill>
              </a:rPr>
              <a:t>multiplicative model </a:t>
            </a:r>
            <a:r>
              <a:rPr lang="en-US" sz="2400" dirty="0"/>
              <a:t>the magnitude of the seasonal pattern depends on the magnitude/level of the data. </a:t>
            </a:r>
          </a:p>
        </p:txBody>
      </p:sp>
    </p:spTree>
    <p:extLst>
      <p:ext uri="{BB962C8B-B14F-4D97-AF65-F5344CB8AC3E}">
        <p14:creationId xmlns:p14="http://schemas.microsoft.com/office/powerpoint/2010/main" val="6882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C663-7362-5244-9D91-0E3DFA1B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Decomposition: Seasonal Component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E446F-8AF0-8349-9347-5188861D66F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SzPct val="100000"/>
                  <a:buFont typeface="+mj-lt"/>
                  <a:buAutoNum type="arabicPeriod" startAt="3"/>
                </a:pPr>
                <a:r>
                  <a:rPr lang="en-US" dirty="0"/>
                  <a:t>Assume the observed detrended series can be </a:t>
                </a:r>
                <a:r>
                  <a:rPr lang="en-US" b="1" dirty="0">
                    <a:solidFill>
                      <a:srgbClr val="DD8047"/>
                    </a:solidFill>
                  </a:rPr>
                  <a:t>represented</a:t>
                </a:r>
                <a:r>
                  <a:rPr lang="en-US" dirty="0"/>
                  <a:t> as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𝑠𝑒𝑎𝑠𝑜𝑛𝑎𝑙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charset="0"/>
                          </a:rPr>
                          <m:t>𝑠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12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]=0</m:t>
                    </m:r>
                  </m:oMath>
                </a14:m>
                <a:endParaRPr lang="en-US" sz="2400" b="0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𝑏𝑒𝑙𝑜𝑛𝑔𝑠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𝑡𝑜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𝑠𝑒𝑎𝑠𝑜𝑛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0     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𝑜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.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  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=1,2,…12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dirty="0"/>
              </a:p>
              <a:p>
                <a:pPr marL="560070" indent="-514350">
                  <a:buSzPct val="100000"/>
                  <a:buFont typeface="+mj-lt"/>
                  <a:buAutoNum type="arabicPeriod" startAt="4"/>
                </a:pPr>
                <a:r>
                  <a:rPr lang="en-US" b="1" dirty="0">
                    <a:solidFill>
                      <a:srgbClr val="DD8047"/>
                    </a:solidFill>
                  </a:rPr>
                  <a:t>Estimate</a:t>
                </a:r>
                <a:r>
                  <a:rPr lang="en-US" dirty="0"/>
                  <a:t>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by regression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E446F-8AF0-8349-9347-5188861D6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  <a:blipFill>
                <a:blip r:embed="rId2"/>
                <a:stretch>
                  <a:fillRect l="-1400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54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96DB2-21A0-0141-8EFB-DF188260B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EBECDA-EDA7-E241-BFEE-1E927098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Inflow Data</a:t>
            </a:r>
          </a:p>
        </p:txBody>
      </p:sp>
    </p:spTree>
    <p:extLst>
      <p:ext uri="{BB962C8B-B14F-4D97-AF65-F5344CB8AC3E}">
        <p14:creationId xmlns:p14="http://schemas.microsoft.com/office/powerpoint/2010/main" val="3195583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4F5D-6521-B536-CD94-CE52BFB5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River Inflow in m</a:t>
            </a:r>
            <a:r>
              <a:rPr lang="en-US" baseline="30000" dirty="0"/>
              <a:t>3</a:t>
            </a:r>
            <a:r>
              <a:rPr lang="en-US" dirty="0"/>
              <a:t>/s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20060-00C1-BA13-D6CF-C545B2BD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9" y="1594020"/>
            <a:ext cx="3515792" cy="2584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398BA-F3AF-7839-7D9D-B2FF639E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68" y="2886073"/>
            <a:ext cx="6913138" cy="388002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EFC40-AF6A-4F19-894F-7F8DB5EFC9B2}"/>
              </a:ext>
            </a:extLst>
          </p:cNvPr>
          <p:cNvSpPr txBox="1"/>
          <p:nvPr/>
        </p:nvSpPr>
        <p:spPr>
          <a:xfrm>
            <a:off x="4114800" y="1963271"/>
            <a:ext cx="4794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D8047"/>
                </a:solidFill>
              </a:rPr>
              <a:t>Which components/patterns can you see in this series?</a:t>
            </a:r>
          </a:p>
        </p:txBody>
      </p:sp>
    </p:spTree>
    <p:extLst>
      <p:ext uri="{BB962C8B-B14F-4D97-AF65-F5344CB8AC3E}">
        <p14:creationId xmlns:p14="http://schemas.microsoft.com/office/powerpoint/2010/main" val="61304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4F5D-6521-B536-CD94-CE52BFB5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Trend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D9782-0427-D8D4-1403-909B71EE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8" y="2132601"/>
            <a:ext cx="8534803" cy="45438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F8CBF-B9E8-87F8-2B98-D1788BBFC10A}"/>
                  </a:ext>
                </a:extLst>
              </p:cNvPr>
              <p:cNvSpPr txBox="1"/>
              <p:nvPr/>
            </p:nvSpPr>
            <p:spPr>
              <a:xfrm>
                <a:off x="2524481" y="1573357"/>
                <a:ext cx="4572000" cy="49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𝑡𝑟𝑒𝑛𝑑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F8CBF-B9E8-87F8-2B98-D1788BBF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481" y="1573357"/>
                <a:ext cx="4572000" cy="499624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76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4F5D-6521-B536-CD94-CE52BFB5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Trend 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F8CBF-B9E8-87F8-2B98-D1788BBFC10A}"/>
                  </a:ext>
                </a:extLst>
              </p:cNvPr>
              <p:cNvSpPr txBox="1"/>
              <p:nvPr/>
            </p:nvSpPr>
            <p:spPr>
              <a:xfrm>
                <a:off x="428185" y="1928161"/>
                <a:ext cx="2918012" cy="49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𝑡𝑟𝑒𝑛𝑑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F8CBF-B9E8-87F8-2B98-D1788BBF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5" y="1928161"/>
                <a:ext cx="2918012" cy="499624"/>
              </a:xfrm>
              <a:prstGeom prst="rect">
                <a:avLst/>
              </a:prstGeom>
              <a:blipFill>
                <a:blip r:embed="rId4"/>
                <a:stretch>
                  <a:fillRect l="-43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501BCB-74F0-9170-F519-209E70DB4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5" y="2781942"/>
            <a:ext cx="5534492" cy="3595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5A49A-03A2-A69B-5DA5-A3F521129C80}"/>
                  </a:ext>
                </a:extLst>
              </p:cNvPr>
              <p:cNvSpPr txBox="1"/>
              <p:nvPr/>
            </p:nvSpPr>
            <p:spPr>
              <a:xfrm>
                <a:off x="5942489" y="4675599"/>
                <a:ext cx="3014261" cy="646331"/>
              </a:xfrm>
              <a:prstGeom prst="rect">
                <a:avLst/>
              </a:prstGeom>
              <a:noFill/>
              <a:ln>
                <a:solidFill>
                  <a:srgbClr val="DD8047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DD8047"/>
                    </a:solidFill>
                  </a:rPr>
                  <a:t>p-value &gt; 0.05</a:t>
                </a:r>
              </a:p>
              <a:p>
                <a:r>
                  <a:rPr lang="en-US" b="1" dirty="0">
                    <a:solidFill>
                      <a:srgbClr val="DD8047"/>
                    </a:solidFill>
                  </a:rPr>
                  <a:t>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DD80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DD8047"/>
                            </a:solidFill>
                            <a:latin typeface="Cambria Math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D8047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DD8047"/>
                    </a:solidFill>
                  </a:rPr>
                  <a:t> not significant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5A49A-03A2-A69B-5DA5-A3F52112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89" y="4675599"/>
                <a:ext cx="3014261" cy="646331"/>
              </a:xfrm>
              <a:prstGeom prst="rect">
                <a:avLst/>
              </a:prstGeom>
              <a:blipFill>
                <a:blip r:embed="rId7"/>
                <a:stretch>
                  <a:fillRect l="-1674" t="-1887" b="-15094"/>
                </a:stretch>
              </a:blipFill>
              <a:ln>
                <a:solidFill>
                  <a:srgbClr val="DD804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39557C-7248-F922-0643-25BEE372473E}"/>
              </a:ext>
            </a:extLst>
          </p:cNvPr>
          <p:cNvCxnSpPr>
            <a:cxnSpLocks/>
          </p:cNvCxnSpPr>
          <p:nvPr/>
        </p:nvCxnSpPr>
        <p:spPr>
          <a:xfrm>
            <a:off x="4760259" y="4931530"/>
            <a:ext cx="11822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4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4F5D-6521-B536-CD94-CE52BFB5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Trend: MA(6)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30C99-31AB-ADC8-F81D-85EB9EE8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9" y="2056337"/>
            <a:ext cx="8521981" cy="45730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90B011-9BEC-2789-E9A5-00806863794E}"/>
                  </a:ext>
                </a:extLst>
              </p:cNvPr>
              <p:cNvSpPr txBox="1"/>
              <p:nvPr/>
            </p:nvSpPr>
            <p:spPr>
              <a:xfrm>
                <a:off x="612648" y="1607088"/>
                <a:ext cx="6758033" cy="431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𝑡𝑟𝑒𝑛𝑑</m:t>
                            </m:r>
                          </m:sub>
                        </m:sSub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−6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+6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90B011-9BEC-2789-E9A5-00806863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607088"/>
                <a:ext cx="6758033" cy="431721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09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69A9-2888-5191-CA05-B3E53010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Detrended Series with Additive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C9A8A-DC91-A8E3-5B28-960BB682185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847818" y="1591719"/>
                <a:ext cx="3683060" cy="65890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𝑑𝑒𝑡𝑟𝑒𝑛𝑑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𝑡𝑟𝑒𝑛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C9A8A-DC91-A8E3-5B28-960BB6821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847818" y="1591719"/>
                <a:ext cx="3683060" cy="6589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924D1BD-3F69-FAF6-0CAD-9DD3D0BE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250625"/>
            <a:ext cx="8153400" cy="4271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530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82E4-A5FF-5FD3-95EA-5F146631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still see any patterns?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BE7BB-6323-C868-4331-4965EFA7AA6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39542" y="2188501"/>
            <a:ext cx="8153400" cy="43064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D0047-6E68-6273-48A2-9B632977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03" y="1682003"/>
            <a:ext cx="1570086" cy="17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A235-B0C6-C3DF-56FA-721A8E2B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Seasonal Component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8DF96-F40F-19A3-2823-C7890253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7" y="1794801"/>
            <a:ext cx="8582785" cy="46328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428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350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en-US" sz="3000" dirty="0"/>
              <a:t>Intro to Time Series Analysis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Background and motivation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TS Definition and Components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Examples of TS Models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Applications to Energy</a:t>
            </a:r>
          </a:p>
          <a:p>
            <a:pPr>
              <a:lnSpc>
                <a:spcPct val="140000"/>
              </a:lnSpc>
            </a:pPr>
            <a:r>
              <a:rPr lang="en-US" sz="3000" dirty="0"/>
              <a:t>Time Series Decomposition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Trend component and </a:t>
            </a:r>
            <a:r>
              <a:rPr lang="en-US" sz="3000" dirty="0"/>
              <a:t>seasonal component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How to identify/estimate components</a:t>
            </a:r>
          </a:p>
          <a:p>
            <a:pPr lvl="1">
              <a:lnSpc>
                <a:spcPct val="140000"/>
              </a:lnSpc>
            </a:pPr>
            <a:r>
              <a:rPr lang="en-US" sz="2700" dirty="0"/>
              <a:t>Case Study</a:t>
            </a:r>
          </a:p>
          <a:p>
            <a:pPr>
              <a:lnSpc>
                <a:spcPct val="140000"/>
              </a:lnSpc>
            </a:pPr>
            <a:r>
              <a:rPr lang="en-US" sz="3000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1308045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5A90-9601-0E98-B8E9-BCBB972B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28600"/>
            <a:ext cx="8437224" cy="990600"/>
          </a:xfrm>
        </p:spPr>
        <p:txBody>
          <a:bodyPr>
            <a:noAutofit/>
          </a:bodyPr>
          <a:lstStyle/>
          <a:p>
            <a:r>
              <a:rPr lang="en-US" sz="3600" dirty="0"/>
              <a:t>Seasonal + Trend Model of Inflow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6E9A42-EF22-B67E-D606-D5B1F34B5C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47814" y="2105637"/>
            <a:ext cx="8648371" cy="45237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953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4FFC-BB7B-D990-8959-3FFF9305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4B558-F396-F759-07B7-0295297B14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9600"/>
          </a:xfrm>
        </p:spPr>
        <p:txBody>
          <a:bodyPr>
            <a:normAutofit/>
          </a:bodyPr>
          <a:lstStyle/>
          <a:p>
            <a:r>
              <a:rPr lang="en-US" dirty="0"/>
              <a:t>Electricity Price – STL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73B08-CEFF-1FAA-5EE3-D4A65736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62" y="5257800"/>
            <a:ext cx="1130568" cy="1130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685C2-3A8E-6BFB-24CA-5C08D348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264638"/>
            <a:ext cx="3888015" cy="2777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589F2-2CDB-8413-726D-87E086679ABC}"/>
              </a:ext>
            </a:extLst>
          </p:cNvPr>
          <p:cNvSpPr txBox="1"/>
          <p:nvPr/>
        </p:nvSpPr>
        <p:spPr>
          <a:xfrm>
            <a:off x="3645647" y="6334614"/>
            <a:ext cx="5646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visit: </a:t>
            </a:r>
            <a:r>
              <a:rPr lang="en-US" dirty="0">
                <a:hlinkClick r:id="rId4"/>
              </a:rPr>
              <a:t>https://github.com/ENV790/TSA_Intro_EDAL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998DBB-1B68-B4DB-6493-C2878E779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621" y="2157916"/>
            <a:ext cx="4037427" cy="2883876"/>
          </a:xfrm>
          <a:prstGeom prst="rect">
            <a:avLst/>
          </a:prstGeom>
        </p:spPr>
      </p:pic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0CA5E3B4-748A-4173-D3D7-901E49BB111E}"/>
              </a:ext>
            </a:extLst>
          </p:cNvPr>
          <p:cNvSpPr/>
          <p:nvPr/>
        </p:nvSpPr>
        <p:spPr>
          <a:xfrm rot="17828092">
            <a:off x="3782755" y="4072196"/>
            <a:ext cx="1144754" cy="2155201"/>
          </a:xfrm>
          <a:prstGeom prst="curvedRightArrow">
            <a:avLst>
              <a:gd name="adj1" fmla="val 18990"/>
              <a:gd name="adj2" fmla="val 59140"/>
              <a:gd name="adj3" fmla="val 31174"/>
            </a:avLst>
          </a:prstGeom>
          <a:solidFill>
            <a:srgbClr val="DD80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74244-FD4A-E813-A277-14A04EF72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AA8E84-4190-7E09-4471-65A88649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Forecasting and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056707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D9DB58-E006-3641-B80A-6C932A4B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4" y="5067317"/>
            <a:ext cx="2311880" cy="1409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8B956-8C6F-DC42-8E7C-2F784197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43FC2-28C1-3843-8923-42CCAAAAA9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D8047"/>
                </a:solidFill>
              </a:rPr>
              <a:t>Forecast/Projection</a:t>
            </a:r>
            <a:r>
              <a:rPr lang="en-US" b="1" dirty="0"/>
              <a:t>		</a:t>
            </a:r>
            <a:r>
              <a:rPr lang="en-US" dirty="0"/>
              <a:t> statement about the future value/probability distribution of a variable of interest</a:t>
            </a:r>
          </a:p>
          <a:p>
            <a:pPr lvl="1"/>
            <a:r>
              <a:rPr lang="en-US" dirty="0"/>
              <a:t>Forecasts are often used for weather, demand, and resource availability</a:t>
            </a:r>
          </a:p>
          <a:p>
            <a:pPr lvl="1"/>
            <a:r>
              <a:rPr lang="en-US" dirty="0"/>
              <a:t>Important element in making informed decisions</a:t>
            </a:r>
          </a:p>
          <a:p>
            <a:pPr lvl="1"/>
            <a:r>
              <a:rPr lang="en-US" dirty="0"/>
              <a:t>uses past values of a time series to estimate future values of the same time series</a:t>
            </a:r>
          </a:p>
          <a:p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8A61FF0-2004-6D4D-9E8A-9A9B7F391C26}"/>
              </a:ext>
            </a:extLst>
          </p:cNvPr>
          <p:cNvSpPr/>
          <p:nvPr/>
        </p:nvSpPr>
        <p:spPr>
          <a:xfrm>
            <a:off x="4103948" y="1786262"/>
            <a:ext cx="936104" cy="288032"/>
          </a:xfrm>
          <a:prstGeom prst="rightArrow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D8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0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>
                <a:solidFill>
                  <a:schemeClr val="tx1">
                    <a:lumMod val="95000"/>
                    <a:lumOff val="5000"/>
                  </a:schemeClr>
                </a:solidFill>
              </a:rPr>
              <a:t>Two Important Aspects of Forecasts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37446"/>
            <a:ext cx="7830671" cy="4572000"/>
          </a:xfrm>
        </p:spPr>
        <p:txBody>
          <a:bodyPr/>
          <a:lstStyle/>
          <a:p>
            <a:r>
              <a:rPr lang="en-US" dirty="0"/>
              <a:t>Expected </a:t>
            </a:r>
            <a:r>
              <a:rPr lang="en-US" u="sng" dirty="0"/>
              <a:t>level</a:t>
            </a:r>
            <a:endParaRPr lang="en-US" dirty="0"/>
          </a:p>
          <a:p>
            <a:pPr lvl="1"/>
            <a:r>
              <a:rPr lang="en-US" dirty="0"/>
              <a:t>Ex: the level of demand may be a function of some </a:t>
            </a:r>
            <a:r>
              <a:rPr lang="en-US" u="sng" dirty="0"/>
              <a:t>structural variation</a:t>
            </a:r>
            <a:r>
              <a:rPr lang="en-US" dirty="0"/>
              <a:t> such as trend or seasonal variation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Related to the potential size of                               forecast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D4D13-9AE4-8B42-B004-83863E2B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19" y="3004975"/>
            <a:ext cx="3069828" cy="1510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553FF-8FD8-A94C-83C4-C2982A5E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22" y="2480587"/>
            <a:ext cx="1825317" cy="1214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9D3D-6402-704F-AEB8-304805EA6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4526838"/>
            <a:ext cx="3577243" cy="234900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369279CF-CCB9-9843-A1B5-3CB88D7295BC}"/>
              </a:ext>
            </a:extLst>
          </p:cNvPr>
          <p:cNvSpPr/>
          <p:nvPr/>
        </p:nvSpPr>
        <p:spPr>
          <a:xfrm>
            <a:off x="3937739" y="5476779"/>
            <a:ext cx="1268522" cy="360040"/>
          </a:xfrm>
          <a:prstGeom prst="rightArrow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8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4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>
                <a:solidFill>
                  <a:schemeClr val="tx1">
                    <a:lumMod val="95000"/>
                    <a:lumOff val="5000"/>
                  </a:schemeClr>
                </a:solidFill>
              </a:rPr>
              <a:t>Features Common to All Forecasts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5692" y="1600200"/>
            <a:ext cx="8221216" cy="3657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Techniques assume some underlying </a:t>
            </a:r>
            <a:r>
              <a:rPr lang="en-US" sz="2800" b="1" dirty="0">
                <a:solidFill>
                  <a:srgbClr val="DD8047"/>
                </a:solidFill>
              </a:rPr>
              <a:t>causal system that existed in the past will persist into the future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Forecasts are </a:t>
            </a:r>
            <a:r>
              <a:rPr lang="en-US" sz="2800" b="1" dirty="0">
                <a:solidFill>
                  <a:srgbClr val="DD8047"/>
                </a:solidFill>
              </a:rPr>
              <a:t>not perfect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it is important to </a:t>
            </a:r>
            <a:r>
              <a:rPr lang="en-US" sz="2400" b="1" dirty="0">
                <a:solidFill>
                  <a:srgbClr val="DD8047"/>
                </a:solidFill>
              </a:rPr>
              <a:t>provide an indication of the extent to which the forecast might deviate </a:t>
            </a:r>
            <a:r>
              <a:rPr lang="en-US" sz="2400" dirty="0"/>
              <a:t>from the value of the variable that actually occurs</a:t>
            </a:r>
            <a:endParaRPr lang="en-US" sz="2500" b="1" dirty="0">
              <a:solidFill>
                <a:srgbClr val="DD8047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Forecasts for </a:t>
            </a:r>
            <a:r>
              <a:rPr lang="en-US" sz="2800" b="1" dirty="0">
                <a:solidFill>
                  <a:srgbClr val="DD8047"/>
                </a:solidFill>
              </a:rPr>
              <a:t>groups of items are more accurate</a:t>
            </a:r>
            <a:r>
              <a:rPr lang="en-US" sz="2800" dirty="0"/>
              <a:t> than those for individual items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Forecast </a:t>
            </a:r>
            <a:r>
              <a:rPr lang="en-US" sz="2800" b="1" dirty="0">
                <a:solidFill>
                  <a:srgbClr val="DD8047"/>
                </a:solidFill>
              </a:rPr>
              <a:t>accuracy decreases as the forecasting horizon increases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BFF28-8E0C-AB47-849B-088E3272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5085184"/>
            <a:ext cx="2379307" cy="1427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4DE152-434D-8E4C-813D-BB092C15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5085184"/>
            <a:ext cx="2232248" cy="1277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3BD012-B9B0-924A-9F1D-988C8D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5524560"/>
            <a:ext cx="936104" cy="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135869-4197-B642-8D92-B63A62D0D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48"/>
          <a:stretch/>
        </p:blipFill>
        <p:spPr>
          <a:xfrm>
            <a:off x="612648" y="1747079"/>
            <a:ext cx="1867322" cy="1416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20E3-B0E1-EE42-8031-47BEA32B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DE82-8B20-3A4F-B218-696D72C9A2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3457903"/>
            <a:ext cx="8153400" cy="31636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With a limited number of predictors, it is possible to search all possible models </a:t>
            </a:r>
          </a:p>
          <a:p>
            <a:r>
              <a:rPr lang="en-US" dirty="0"/>
              <a:t>But when we have many predictors, it can be difficult to find “best” model (many possibilities)</a:t>
            </a:r>
          </a:p>
          <a:p>
            <a:r>
              <a:rPr lang="en-US" dirty="0"/>
              <a:t>How do we select models?</a:t>
            </a:r>
          </a:p>
          <a:p>
            <a:pPr lvl="1"/>
            <a:r>
              <a:rPr lang="en-US" dirty="0"/>
              <a:t>We need a criteria or benchmark to compare two models</a:t>
            </a:r>
          </a:p>
          <a:p>
            <a:pPr lvl="1"/>
            <a:r>
              <a:rPr lang="en-US" dirty="0"/>
              <a:t>We need a search strategy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F5EB9F-0E57-1D4D-BBAC-14DF0BC44E8D}"/>
              </a:ext>
            </a:extLst>
          </p:cNvPr>
          <p:cNvSpPr txBox="1">
            <a:spLocks/>
          </p:cNvSpPr>
          <p:nvPr/>
        </p:nvSpPr>
        <p:spPr>
          <a:xfrm>
            <a:off x="2627586" y="1894223"/>
            <a:ext cx="6138462" cy="141653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“Unsolved” problem in statistics: there are no magic procedures to get you the “best model” (</a:t>
            </a:r>
            <a:r>
              <a:rPr lang="en-US" b="1" i="1" dirty="0" err="1"/>
              <a:t>Kadane</a:t>
            </a:r>
            <a:r>
              <a:rPr lang="en-US" b="1" i="1" dirty="0"/>
              <a:t> and Lazar)</a:t>
            </a:r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08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DE84-8A6D-CE4D-BEAD-281E7D96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6E75A-CA89-0F40-BCED-79FA1B7BDA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3688344"/>
            <a:ext cx="3886200" cy="257002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Backward-looking assessment</a:t>
            </a:r>
          </a:p>
          <a:p>
            <a:pPr lvl="1"/>
            <a:r>
              <a:rPr lang="en-US" b="1" dirty="0">
                <a:solidFill>
                  <a:srgbClr val="DD8047"/>
                </a:solidFill>
              </a:rPr>
              <a:t>Residual Analysis</a:t>
            </a:r>
            <a:r>
              <a:rPr lang="en-US" dirty="0">
                <a:solidFill>
                  <a:srgbClr val="DD8047"/>
                </a:solidFill>
              </a:rPr>
              <a:t>:</a:t>
            </a:r>
            <a:r>
              <a:rPr lang="en-US" dirty="0"/>
              <a:t> describes the difference between actual historical data and the fitted values generated by a statistical model</a:t>
            </a:r>
          </a:p>
          <a:p>
            <a:pPr lvl="1"/>
            <a:r>
              <a:rPr lang="en-US" b="1" dirty="0">
                <a:solidFill>
                  <a:srgbClr val="DD8047"/>
                </a:solidFill>
              </a:rPr>
              <a:t>Akaike Information Criterion (AIC): </a:t>
            </a:r>
            <a:r>
              <a:rPr lang="en-US" dirty="0"/>
              <a:t>balance goodness of fit and the simplicity of the model</a:t>
            </a:r>
          </a:p>
          <a:p>
            <a:pPr lvl="1"/>
            <a:endParaRPr lang="en-US" b="1" dirty="0">
              <a:solidFill>
                <a:srgbClr val="DD8047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BA3291-A1D0-9603-3717-D3782EF27F4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876800" y="3665934"/>
            <a:ext cx="3886200" cy="267851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Forward-looking assessment</a:t>
            </a:r>
          </a:p>
          <a:p>
            <a:pPr lvl="1"/>
            <a:r>
              <a:rPr lang="en-US" b="1" dirty="0">
                <a:solidFill>
                  <a:srgbClr val="DD8047"/>
                </a:solidFill>
              </a:rPr>
              <a:t>Forecast accuracy</a:t>
            </a:r>
            <a:r>
              <a:rPr lang="en-US" b="1" dirty="0"/>
              <a:t> </a:t>
            </a:r>
            <a:r>
              <a:rPr lang="en-US" dirty="0"/>
              <a:t>is an important forecasting technique selection criterion</a:t>
            </a:r>
          </a:p>
          <a:p>
            <a:pPr marL="365760" lvl="1" indent="0" algn="ctr">
              <a:buNone/>
            </a:pPr>
            <a:r>
              <a:rPr lang="en-US" dirty="0"/>
              <a:t>Error = Actual – Forecast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DD8047"/>
                </a:solidFill>
              </a:rPr>
              <a:t>Root Mean Squared Error (RMSE)</a:t>
            </a:r>
          </a:p>
          <a:p>
            <a:pPr lvl="1"/>
            <a:r>
              <a:rPr lang="en-US" b="1" dirty="0">
                <a:solidFill>
                  <a:srgbClr val="DD8047"/>
                </a:solidFill>
              </a:rPr>
              <a:t>Mean Absolute Percentage Error (MAPE)</a:t>
            </a:r>
            <a:endParaRPr lang="en-US" dirty="0">
              <a:solidFill>
                <a:srgbClr val="DD8047"/>
              </a:solidFill>
            </a:endParaRPr>
          </a:p>
          <a:p>
            <a:pPr lvl="1"/>
            <a:r>
              <a:rPr lang="en-US" dirty="0"/>
              <a:t>Need to hold-out some observed data to test forecast accuracy</a:t>
            </a:r>
          </a:p>
          <a:p>
            <a:pPr lvl="1"/>
            <a:endParaRPr lang="en-US" dirty="0">
              <a:solidFill>
                <a:srgbClr val="DD8047"/>
              </a:solidFill>
            </a:endParaRPr>
          </a:p>
          <a:p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CCA280F-E828-3A04-4710-2E0E4BA54538}"/>
              </a:ext>
            </a:extLst>
          </p:cNvPr>
          <p:cNvSpPr/>
          <p:nvPr/>
        </p:nvSpPr>
        <p:spPr>
          <a:xfrm>
            <a:off x="538835" y="1646368"/>
            <a:ext cx="3780676" cy="189900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/>
              <a:t>Which models best explain the observed data?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17527E0F-6971-E8F2-2E03-1CA9A1D1ED52}"/>
              </a:ext>
            </a:extLst>
          </p:cNvPr>
          <p:cNvSpPr/>
          <p:nvPr/>
        </p:nvSpPr>
        <p:spPr>
          <a:xfrm>
            <a:off x="4734869" y="1600200"/>
            <a:ext cx="3796483" cy="1991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/>
              <a:t>Which models give the best predictions of future observations?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10BB8-DDF3-68BE-FA03-3ED94D340523}"/>
              </a:ext>
            </a:extLst>
          </p:cNvPr>
          <p:cNvSpPr txBox="1"/>
          <p:nvPr/>
        </p:nvSpPr>
        <p:spPr>
          <a:xfrm>
            <a:off x="7171705" y="4675362"/>
            <a:ext cx="138056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D8047"/>
                </a:solidFill>
              </a:rPr>
              <a:t>Observed value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A32EE8-2625-8B22-C354-082F8894D9D3}"/>
              </a:ext>
            </a:extLst>
          </p:cNvPr>
          <p:cNvCxnSpPr>
            <a:cxnSpLocks/>
          </p:cNvCxnSpPr>
          <p:nvPr/>
        </p:nvCxnSpPr>
        <p:spPr>
          <a:xfrm>
            <a:off x="6841505" y="4567849"/>
            <a:ext cx="330200" cy="215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D3829B-13A2-74D1-E422-D886869FDB2B}"/>
              </a:ext>
            </a:extLst>
          </p:cNvPr>
          <p:cNvSpPr txBox="1"/>
          <p:nvPr/>
        </p:nvSpPr>
        <p:spPr>
          <a:xfrm>
            <a:off x="2457937" y="6191855"/>
            <a:ext cx="524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D8047"/>
                </a:solidFill>
              </a:rPr>
              <a:t>Always combine metrics!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EA03F4-3DAE-E539-578E-57CAC160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42" y="5967762"/>
            <a:ext cx="808918" cy="7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1" y="4606587"/>
            <a:ext cx="3224341" cy="177338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best model?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74705" cy="449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Build a set of candidate models and use </a:t>
            </a:r>
            <a:r>
              <a:rPr lang="en-US" sz="2800" b="1" dirty="0">
                <a:solidFill>
                  <a:srgbClr val="DD8047"/>
                </a:solidFill>
              </a:rPr>
              <a:t>model selection/performance criteria </a:t>
            </a:r>
            <a:r>
              <a:rPr lang="en-US" sz="2800" dirty="0"/>
              <a:t>to pick one</a:t>
            </a:r>
          </a:p>
          <a:p>
            <a:pPr marL="0" indent="0">
              <a:spcAft>
                <a:spcPts val="600"/>
              </a:spcAft>
              <a:buNone/>
            </a:pPr>
            <a:endParaRPr lang="en-US" sz="2700" dirty="0"/>
          </a:p>
          <a:p>
            <a:pPr>
              <a:spcAft>
                <a:spcPts val="600"/>
              </a:spcAft>
            </a:pPr>
            <a:r>
              <a:rPr lang="en-US" sz="2700" dirty="0"/>
              <a:t>To improve forecasting accuracy, </a:t>
            </a:r>
            <a:r>
              <a:rPr lang="en-US" sz="2700" b="1" dirty="0">
                <a:solidFill>
                  <a:srgbClr val="DD8047"/>
                </a:solidFill>
              </a:rPr>
              <a:t>combine forecasts </a:t>
            </a:r>
            <a:r>
              <a:rPr lang="en-US" sz="2700" dirty="0"/>
              <a:t>derived from models that differ in construction and predictor variables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dirty="0"/>
              <a:t>			</a:t>
            </a:r>
            <a:r>
              <a:rPr lang="en-US" sz="2700" b="1" dirty="0">
                <a:solidFill>
                  <a:srgbClr val="DD8047"/>
                </a:solidFill>
              </a:rPr>
              <a:t>ENSEMBLE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87" y="1882829"/>
            <a:ext cx="2061562" cy="15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5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41E5-A85B-C9B8-5249-61A07D3D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16EE1-448C-5ED3-9AED-B7ED93567A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Time Series Analysis for Energy and Environment Applications</a:t>
            </a:r>
          </a:p>
          <a:p>
            <a:pPr lvl="1"/>
            <a:r>
              <a:rPr lang="en-US" dirty="0"/>
              <a:t>Spring 2023 Course website: </a:t>
            </a:r>
            <a:r>
              <a:rPr lang="en-US" dirty="0">
                <a:hlinkClick r:id="rId2"/>
              </a:rPr>
              <a:t>https://env790.github.io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Environmental Data Analytics</a:t>
            </a:r>
          </a:p>
          <a:p>
            <a:pPr lvl="1"/>
            <a:r>
              <a:rPr lang="en-US" dirty="0"/>
              <a:t>Spring 2023 Course website: </a:t>
            </a:r>
            <a:r>
              <a:rPr lang="en-US" dirty="0">
                <a:hlinkClick r:id="rId3"/>
              </a:rPr>
              <a:t>https://env872.github.io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3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96DB2-21A0-0141-8EFB-DF188260B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  <a:p>
            <a:r>
              <a:rPr lang="en-US" dirty="0"/>
              <a:t>TS Components</a:t>
            </a:r>
          </a:p>
          <a:p>
            <a:r>
              <a:rPr lang="en-US" dirty="0"/>
              <a:t>TS Models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EBECDA-EDA7-E241-BFEE-1E927098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2192319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" y="1764582"/>
            <a:ext cx="8818791" cy="1828800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THANK </a:t>
            </a:r>
            <a:r>
              <a:rPr lang="pt-BR" sz="5400" dirty="0" err="1"/>
              <a:t>you</a:t>
            </a:r>
            <a:r>
              <a:rPr lang="pt-BR" sz="5400" dirty="0"/>
              <a:t> !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37774" y="4339073"/>
            <a:ext cx="8736473" cy="1031875"/>
          </a:xfrm>
        </p:spPr>
        <p:txBody>
          <a:bodyPr/>
          <a:lstStyle/>
          <a:p>
            <a:pPr algn="ctr"/>
            <a:r>
              <a:rPr lang="en-US" dirty="0" err="1">
                <a:latin typeface="Tw Cen MT" charset="0"/>
              </a:rPr>
              <a:t>luana.marangon.lima@duke.edu</a:t>
            </a:r>
            <a:endParaRPr lang="en-US" dirty="0">
              <a:latin typeface="Tw Cen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68160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Durham, June 15</a:t>
            </a:r>
            <a:r>
              <a:rPr lang="en-US" sz="1400" baseline="30000" dirty="0"/>
              <a:t>th</a:t>
            </a:r>
            <a:r>
              <a:rPr lang="en-US" sz="1400" dirty="0"/>
              <a:t> 2023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70" y="282063"/>
            <a:ext cx="1879522" cy="1330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92" y="282063"/>
            <a:ext cx="3083238" cy="1348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3527" r="13527"/>
          <a:stretch/>
        </p:blipFill>
        <p:spPr>
          <a:xfrm>
            <a:off x="6147630" y="282063"/>
            <a:ext cx="1879522" cy="1321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F7C29-4677-60E1-D356-5F57C3B0F2AB}"/>
              </a:ext>
            </a:extLst>
          </p:cNvPr>
          <p:cNvSpPr txBox="1"/>
          <p:nvPr/>
        </p:nvSpPr>
        <p:spPr>
          <a:xfrm>
            <a:off x="2427889" y="6068105"/>
            <a:ext cx="6716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Energy Data Analytics PhD Student Fellows Workshop</a:t>
            </a:r>
          </a:p>
        </p:txBody>
      </p:sp>
    </p:spTree>
    <p:extLst>
      <p:ext uri="{BB962C8B-B14F-4D97-AF65-F5344CB8AC3E}">
        <p14:creationId xmlns:p14="http://schemas.microsoft.com/office/powerpoint/2010/main" val="137425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 (TS)?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>
                    <a:ea typeface="굴림" charset="-127"/>
                  </a:rPr>
                  <a:t>Sequence of observations on a variable collected over time</a:t>
                </a:r>
              </a:p>
              <a:p>
                <a:pPr lvl="1"/>
                <a:r>
                  <a:rPr lang="en-US" altLang="ko-KR" dirty="0">
                    <a:ea typeface="굴림" charset="-127"/>
                  </a:rPr>
                  <a:t>Ex: stock prices, interest rate, retail sales, electric power consumption</a:t>
                </a:r>
              </a:p>
              <a:p>
                <a:r>
                  <a:rPr lang="en-US" dirty="0"/>
                  <a:t>Mathematical representation</a:t>
                </a:r>
              </a:p>
              <a:p>
                <a:pPr lvl="1"/>
                <a:r>
                  <a:rPr lang="en-US" dirty="0"/>
                  <a:t>TS is defined by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mr-IN" i="1" dirty="0">
                        <a:latin typeface="Cambria Math" charset="0"/>
                      </a:rPr>
                      <m:t>…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of a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at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mr-IN" i="1" dirty="0">
                        <a:latin typeface="Cambria Math" charset="0"/>
                      </a:rPr>
                      <m:t>…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dirty="0"/>
                  <a:t>Thus,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𝑌</m:t>
                      </m:r>
                      <m:r>
                        <a:rPr lang="mr-IN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𝐹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𝑡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altLang="ko-KR" dirty="0">
                  <a:ea typeface="굴림" charset="-12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467" t="-1690" r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0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259-4731-C051-E0D1-5FEE4071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Causes of Variation in TS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9A93-5506-8C02-7D11-F5AB263BEB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636617" cy="4495800"/>
          </a:xfrm>
        </p:spPr>
        <p:txBody>
          <a:bodyPr/>
          <a:lstStyle/>
          <a:p>
            <a:r>
              <a:rPr lang="en-US" dirty="0">
                <a:solidFill>
                  <a:srgbClr val="DD8047"/>
                </a:solidFill>
              </a:rPr>
              <a:t>Calendar:</a:t>
            </a:r>
            <a:r>
              <a:rPr lang="en-US" dirty="0"/>
              <a:t> seasons, holidays, weekends</a:t>
            </a:r>
          </a:p>
          <a:p>
            <a:r>
              <a:rPr lang="en-US" dirty="0"/>
              <a:t>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9E291A-5B43-28ED-7567-080C1B0D2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09" y="2586498"/>
            <a:ext cx="4925961" cy="3829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1E8845-A0FF-6C13-7256-5843F3B96CC1}"/>
              </a:ext>
            </a:extLst>
          </p:cNvPr>
          <p:cNvSpPr/>
          <p:nvPr/>
        </p:nvSpPr>
        <p:spPr>
          <a:xfrm>
            <a:off x="3749752" y="2468216"/>
            <a:ext cx="5400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D8047"/>
                </a:solidFill>
              </a:rPr>
              <a:t>Video game usage over time </a:t>
            </a:r>
            <a:r>
              <a:rPr lang="mr-IN" b="1" dirty="0">
                <a:solidFill>
                  <a:srgbClr val="DD8047"/>
                </a:solidFill>
              </a:rPr>
              <a:t>–</a:t>
            </a:r>
            <a:r>
              <a:rPr lang="en-US" b="1" dirty="0">
                <a:solidFill>
                  <a:srgbClr val="DD8047"/>
                </a:solidFill>
              </a:rPr>
              <a:t> daily basis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1AFFD-C9A7-E4E3-BFB5-E8FDC6D24431}"/>
              </a:ext>
            </a:extLst>
          </p:cNvPr>
          <p:cNvSpPr txBox="1"/>
          <p:nvPr/>
        </p:nvSpPr>
        <p:spPr>
          <a:xfrm>
            <a:off x="612648" y="2844570"/>
            <a:ext cx="308041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u="sng" dirty="0"/>
              <a:t>Interest</a:t>
            </a:r>
          </a:p>
          <a:p>
            <a:pPr marL="285750" indent="-285750">
              <a:spcBef>
                <a:spcPts val="600"/>
              </a:spcBef>
              <a:buClr>
                <a:srgbClr val="DD804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Trend of usage over time</a:t>
            </a:r>
          </a:p>
          <a:p>
            <a:pPr marL="285750" indent="-285750">
              <a:spcBef>
                <a:spcPts val="600"/>
              </a:spcBef>
              <a:buClr>
                <a:srgbClr val="DD804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Popularity of games</a:t>
            </a:r>
          </a:p>
          <a:p>
            <a:pPr marL="285750" indent="-285750">
              <a:spcBef>
                <a:spcPts val="600"/>
              </a:spcBef>
              <a:buClr>
                <a:srgbClr val="DD804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Weekly cycle of usage</a:t>
            </a:r>
          </a:p>
          <a:p>
            <a:pPr>
              <a:spcBef>
                <a:spcPts val="600"/>
              </a:spcBef>
              <a:buClr>
                <a:srgbClr val="DD8047"/>
              </a:buClr>
            </a:pPr>
            <a:endParaRPr lang="en-US" sz="1000" b="1" dirty="0"/>
          </a:p>
          <a:p>
            <a:pPr>
              <a:spcBef>
                <a:spcPts val="600"/>
              </a:spcBef>
              <a:buClr>
                <a:srgbClr val="DD8047"/>
              </a:buClr>
            </a:pPr>
            <a:r>
              <a:rPr lang="en-US" sz="1600" b="1" u="sng" dirty="0"/>
              <a:t>Knowledge</a:t>
            </a:r>
          </a:p>
          <a:p>
            <a:pPr marL="285750" indent="-285750">
              <a:spcBef>
                <a:spcPts val="600"/>
              </a:spcBef>
              <a:buClr>
                <a:srgbClr val="DD804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Usage up on the weekend and down during the week</a:t>
            </a:r>
          </a:p>
          <a:p>
            <a:pPr marL="285750" indent="-285750">
              <a:spcBef>
                <a:spcPts val="600"/>
              </a:spcBef>
              <a:buClr>
                <a:srgbClr val="DD804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Increased usage during holidays</a:t>
            </a:r>
          </a:p>
          <a:p>
            <a:pPr marL="285750" indent="-285750">
              <a:spcBef>
                <a:spcPts val="600"/>
              </a:spcBef>
              <a:buClr>
                <a:srgbClr val="DD804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Summer time: weekdays/weekends blend together </a:t>
            </a:r>
          </a:p>
        </p:txBody>
      </p:sp>
    </p:spTree>
    <p:extLst>
      <p:ext uri="{BB962C8B-B14F-4D97-AF65-F5344CB8AC3E}">
        <p14:creationId xmlns:p14="http://schemas.microsoft.com/office/powerpoint/2010/main" val="165058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259-4731-C051-E0D1-5FEE4071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Causes of Variation in TS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9A93-5506-8C02-7D11-F5AB263BEB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62526" cy="4495800"/>
          </a:xfrm>
        </p:spPr>
        <p:txBody>
          <a:bodyPr/>
          <a:lstStyle/>
          <a:p>
            <a:r>
              <a:rPr lang="en-US" sz="2800" dirty="0">
                <a:solidFill>
                  <a:srgbClr val="DD8047"/>
                </a:solidFill>
              </a:rPr>
              <a:t>Natural calamities: </a:t>
            </a:r>
            <a:r>
              <a:rPr lang="en-US" sz="2800" dirty="0"/>
              <a:t>earthquake, epidemic, flood, drought</a:t>
            </a:r>
          </a:p>
          <a:p>
            <a:r>
              <a:rPr lang="en-US" sz="2800" dirty="0">
                <a:solidFill>
                  <a:srgbClr val="DD8047"/>
                </a:solidFill>
              </a:rPr>
              <a:t>Human:</a:t>
            </a:r>
            <a:r>
              <a:rPr lang="en-US" sz="2800" dirty="0"/>
              <a:t> Political movements or changes, policies, war</a:t>
            </a:r>
          </a:p>
          <a:p>
            <a:r>
              <a:rPr lang="en-US" sz="2800" dirty="0"/>
              <a:t>Example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37D1F5-B102-9FD1-CF38-21104505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3634897"/>
            <a:ext cx="7772400" cy="2994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B81229-9AAC-8E26-6FA7-097AAE5D5BB6}"/>
              </a:ext>
            </a:extLst>
          </p:cNvPr>
          <p:cNvSpPr txBox="1"/>
          <p:nvPr/>
        </p:nvSpPr>
        <p:spPr>
          <a:xfrm>
            <a:off x="2990285" y="6573687"/>
            <a:ext cx="5614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Source: https://</a:t>
            </a:r>
            <a:r>
              <a:rPr lang="en-US" sz="1100" dirty="0" err="1"/>
              <a:t>fred.stlouisfed.org</a:t>
            </a:r>
            <a:r>
              <a:rPr lang="en-US" sz="1100" dirty="0"/>
              <a:t>/series/GASREGW#</a:t>
            </a:r>
          </a:p>
        </p:txBody>
      </p:sp>
    </p:spTree>
    <p:extLst>
      <p:ext uri="{BB962C8B-B14F-4D97-AF65-F5344CB8AC3E}">
        <p14:creationId xmlns:p14="http://schemas.microsoft.com/office/powerpoint/2010/main" val="255072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28502"/>
          </a:xfrm>
        </p:spPr>
        <p:txBody>
          <a:bodyPr>
            <a:normAutofit/>
          </a:bodyPr>
          <a:lstStyle/>
          <a:p>
            <a:r>
              <a:rPr lang="en-US" dirty="0"/>
              <a:t>A time series may have the following components: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30286395"/>
              </p:ext>
            </p:extLst>
          </p:nvPr>
        </p:nvGraphicFramePr>
        <p:xfrm>
          <a:off x="454503" y="2609702"/>
          <a:ext cx="5323367" cy="323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825895F-F2A7-8BEB-C59B-C97D8FC91F42}"/>
              </a:ext>
            </a:extLst>
          </p:cNvPr>
          <p:cNvSpPr/>
          <p:nvPr/>
        </p:nvSpPr>
        <p:spPr>
          <a:xfrm>
            <a:off x="6062508" y="2905660"/>
            <a:ext cx="2900519" cy="132343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DD8047"/>
                </a:solidFill>
              </a:rPr>
              <a:t>Decomposing the Time Series means separating trend/cycle, seasonal and random components.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52DE6-DF58-CA01-F322-4C531EFCC7ED}"/>
              </a:ext>
            </a:extLst>
          </p:cNvPr>
          <p:cNvSpPr txBox="1"/>
          <p:nvPr/>
        </p:nvSpPr>
        <p:spPr>
          <a:xfrm>
            <a:off x="6272982" y="4398225"/>
            <a:ext cx="2493066" cy="1015663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rgbClr val="DD8047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TSA will find and exploit predictable patterns/components.</a:t>
            </a:r>
          </a:p>
        </p:txBody>
      </p:sp>
    </p:spTree>
    <p:extLst>
      <p:ext uri="{BB962C8B-B14F-4D97-AF65-F5344CB8AC3E}">
        <p14:creationId xmlns:p14="http://schemas.microsoft.com/office/powerpoint/2010/main" val="3668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Time Series Analysis (TSA)?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3200" dirty="0"/>
              <a:t>In TSA, we analyze the past behavior of a variable in order to predict its future behavior</a:t>
            </a:r>
          </a:p>
          <a:p>
            <a:pPr marL="0" indent="0">
              <a:buNone/>
            </a:pPr>
            <a:endParaRPr lang="en-US" altLang="en-US" sz="3200" dirty="0"/>
          </a:p>
          <a:p>
            <a:endParaRPr lang="en-US" altLang="en-US" sz="3200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DE6772-2798-E11F-C013-58C166DD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740251"/>
              </p:ext>
            </p:extLst>
          </p:nvPr>
        </p:nvGraphicFramePr>
        <p:xfrm>
          <a:off x="736600" y="2265680"/>
          <a:ext cx="7670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139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_ARQ_CE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Theme_ARQ_CECE.thmx</Template>
  <TotalTime>31566</TotalTime>
  <Words>1804</Words>
  <Application>Microsoft Macintosh PowerPoint</Application>
  <PresentationFormat>On-screen Show (4:3)</PresentationFormat>
  <Paragraphs>281</Paragraphs>
  <Slides>40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source-serif-pro</vt:lpstr>
      <vt:lpstr>Times New Roman</vt:lpstr>
      <vt:lpstr>Tw Cen MT</vt:lpstr>
      <vt:lpstr>Wingdings</vt:lpstr>
      <vt:lpstr>Wingdings 2</vt:lpstr>
      <vt:lpstr>Theme_ARQ_CECE</vt:lpstr>
      <vt:lpstr>TIME SERIES ANALYSIS AND APPLICATIONS </vt:lpstr>
      <vt:lpstr>Let’s start with introductions…</vt:lpstr>
      <vt:lpstr>Agenda</vt:lpstr>
      <vt:lpstr>Intro to Time Series Analysis</vt:lpstr>
      <vt:lpstr>What is a Time Series (TS)?</vt:lpstr>
      <vt:lpstr>Causes of Variation in TS data</vt:lpstr>
      <vt:lpstr>Causes of Variation in TS data</vt:lpstr>
      <vt:lpstr>Time Series Components</vt:lpstr>
      <vt:lpstr>What is Time Series Analysis (TSA)?</vt:lpstr>
      <vt:lpstr>Why Learn Time Series Analysis?</vt:lpstr>
      <vt:lpstr>Examples of Time Series Models</vt:lpstr>
      <vt:lpstr>TSA Applications to Energy</vt:lpstr>
      <vt:lpstr>Time Series Decomposition</vt:lpstr>
      <vt:lpstr>Trend Component</vt:lpstr>
      <vt:lpstr>Linear Trend Component</vt:lpstr>
      <vt:lpstr>Linear Trend Estimation</vt:lpstr>
      <vt:lpstr>Non-Linear Trend Estimation: Moving Average </vt:lpstr>
      <vt:lpstr>Seasonal Component</vt:lpstr>
      <vt:lpstr>Decomposition: Trend Component</vt:lpstr>
      <vt:lpstr>Additive vs Multiplicative Model</vt:lpstr>
      <vt:lpstr>Decomposition: Seasonal Component</vt:lpstr>
      <vt:lpstr>Example: Inflow Data</vt:lpstr>
      <vt:lpstr>Amazon River Inflow in m3/s</vt:lpstr>
      <vt:lpstr>Linear Trend visualization</vt:lpstr>
      <vt:lpstr>Linear Trend regression results</vt:lpstr>
      <vt:lpstr>Smooth Trend: MA(6)</vt:lpstr>
      <vt:lpstr>Detrended Series with Additive Model</vt:lpstr>
      <vt:lpstr>Do you still see any patterns?</vt:lpstr>
      <vt:lpstr>Seasonal Component Visualization</vt:lpstr>
      <vt:lpstr>Seasonal + Trend Model of Inflow</vt:lpstr>
      <vt:lpstr>More Examples</vt:lpstr>
      <vt:lpstr>Forecasting and Model Selection</vt:lpstr>
      <vt:lpstr>Time Series Forecasting</vt:lpstr>
      <vt:lpstr>Two Important Aspects of Forecasts</vt:lpstr>
      <vt:lpstr>Features Common to All Forecasts</vt:lpstr>
      <vt:lpstr>Model Selection</vt:lpstr>
      <vt:lpstr>Model Selection</vt:lpstr>
      <vt:lpstr>How to choose the best model?</vt:lpstr>
      <vt:lpstr>Additional Resources</vt:lpstr>
      <vt:lpstr>THANK you !</vt:lpstr>
    </vt:vector>
  </TitlesOfParts>
  <Company>The 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MATLAB</dc:title>
  <dc:creator>Anderson Queiroz</dc:creator>
  <cp:lastModifiedBy>Luana Marangon</cp:lastModifiedBy>
  <cp:revision>317</cp:revision>
  <dcterms:created xsi:type="dcterms:W3CDTF">2014-03-11T16:51:16Z</dcterms:created>
  <dcterms:modified xsi:type="dcterms:W3CDTF">2023-06-15T15:31:42Z</dcterms:modified>
</cp:coreProperties>
</file>